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319" r:id="rId3"/>
    <p:sldId id="257" r:id="rId4"/>
    <p:sldId id="258" r:id="rId5"/>
    <p:sldId id="307" r:id="rId6"/>
    <p:sldId id="308" r:id="rId7"/>
    <p:sldId id="280" r:id="rId8"/>
    <p:sldId id="282" r:id="rId9"/>
    <p:sldId id="309" r:id="rId10"/>
    <p:sldId id="283" r:id="rId11"/>
    <p:sldId id="285" r:id="rId12"/>
    <p:sldId id="315" r:id="rId13"/>
    <p:sldId id="316" r:id="rId14"/>
    <p:sldId id="310" r:id="rId15"/>
    <p:sldId id="311" r:id="rId16"/>
    <p:sldId id="317" r:id="rId17"/>
    <p:sldId id="318" r:id="rId18"/>
    <p:sldId id="312" r:id="rId19"/>
    <p:sldId id="313" r:id="rId20"/>
    <p:sldId id="314" r:id="rId21"/>
    <p:sldId id="286" r:id="rId22"/>
    <p:sldId id="288" r:id="rId23"/>
    <p:sldId id="324" r:id="rId24"/>
    <p:sldId id="287" r:id="rId25"/>
    <p:sldId id="289" r:id="rId26"/>
    <p:sldId id="290" r:id="rId27"/>
    <p:sldId id="291" r:id="rId28"/>
    <p:sldId id="292" r:id="rId29"/>
    <p:sldId id="293" r:id="rId30"/>
    <p:sldId id="294" r:id="rId31"/>
    <p:sldId id="325" r:id="rId32"/>
    <p:sldId id="320" r:id="rId33"/>
    <p:sldId id="323" r:id="rId34"/>
    <p:sldId id="322" r:id="rId35"/>
    <p:sldId id="321" r:id="rId36"/>
    <p:sldId id="328" r:id="rId37"/>
    <p:sldId id="327" r:id="rId38"/>
    <p:sldId id="329" r:id="rId39"/>
    <p:sldId id="326" r:id="rId40"/>
    <p:sldId id="330" r:id="rId41"/>
    <p:sldId id="333" r:id="rId42"/>
    <p:sldId id="332" r:id="rId43"/>
    <p:sldId id="335" r:id="rId44"/>
    <p:sldId id="331" r:id="rId45"/>
    <p:sldId id="336" r:id="rId46"/>
    <p:sldId id="306" r:id="rId47"/>
    <p:sldId id="337" r:id="rId48"/>
    <p:sldId id="338" r:id="rId49"/>
    <p:sldId id="278"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guide id="3" pos="2978" userDrawn="1">
          <p15:clr>
            <a:srgbClr val="A4A3A4"/>
          </p15:clr>
        </p15:guide>
        <p15:guide id="4" pos="4747" userDrawn="1">
          <p15:clr>
            <a:srgbClr val="A4A3A4"/>
          </p15:clr>
        </p15:guide>
        <p15:guide id="5" orient="horz" pos="2546" userDrawn="1">
          <p15:clr>
            <a:srgbClr val="A4A3A4"/>
          </p15:clr>
        </p15:guide>
        <p15:guide id="6" orient="horz" pos="1684" userDrawn="1">
          <p15:clr>
            <a:srgbClr val="A4A3A4"/>
          </p15:clr>
        </p15:guide>
        <p15:guide id="7" pos="3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94660"/>
  </p:normalViewPr>
  <p:slideViewPr>
    <p:cSldViewPr snapToGrid="0" showGuides="1">
      <p:cViewPr varScale="1">
        <p:scale>
          <a:sx n="83" d="100"/>
          <a:sy n="83" d="100"/>
        </p:scale>
        <p:origin x="883" y="62"/>
      </p:cViewPr>
      <p:guideLst>
        <p:guide orient="horz" pos="2160"/>
        <p:guide pos="3863"/>
        <p:guide pos="2978"/>
        <p:guide pos="4747"/>
        <p:guide orient="horz" pos="2546"/>
        <p:guide orient="horz" pos="1684"/>
        <p:guide pos="3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emf"/><Relationship Id="rId4"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12" Type="http://schemas.openxmlformats.org/officeDocument/2006/relationships/image" Target="../media/image49.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11" Type="http://schemas.openxmlformats.org/officeDocument/2006/relationships/image" Target="../media/image48.emf"/><Relationship Id="rId5" Type="http://schemas.openxmlformats.org/officeDocument/2006/relationships/image" Target="../media/image42.emf"/><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image" Target="../media/image55.emf"/><Relationship Id="rId1" Type="http://schemas.openxmlformats.org/officeDocument/2006/relationships/image" Target="../media/image54.emf"/><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67.emf"/><Relationship Id="rId7" Type="http://schemas.openxmlformats.org/officeDocument/2006/relationships/image" Target="../media/image71.emf"/><Relationship Id="rId12" Type="http://schemas.openxmlformats.org/officeDocument/2006/relationships/image" Target="../media/image76.emf"/><Relationship Id="rId17" Type="http://schemas.openxmlformats.org/officeDocument/2006/relationships/image" Target="../media/image81.emf"/><Relationship Id="rId2" Type="http://schemas.openxmlformats.org/officeDocument/2006/relationships/image" Target="../media/image66.emf"/><Relationship Id="rId16" Type="http://schemas.openxmlformats.org/officeDocument/2006/relationships/image" Target="../media/image80.emf"/><Relationship Id="rId1" Type="http://schemas.openxmlformats.org/officeDocument/2006/relationships/image" Target="../media/image65.emf"/><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 Id="rId14" Type="http://schemas.openxmlformats.org/officeDocument/2006/relationships/image" Target="../media/image78.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emf"/><Relationship Id="rId1" Type="http://schemas.openxmlformats.org/officeDocument/2006/relationships/image" Target="../media/image83.emf"/><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image" Target="../media/image91.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emf"/><Relationship Id="rId18" Type="http://schemas.openxmlformats.org/officeDocument/2006/relationships/image" Target="../media/image109.emf"/><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17" Type="http://schemas.openxmlformats.org/officeDocument/2006/relationships/image" Target="../media/image108.emf"/><Relationship Id="rId2" Type="http://schemas.openxmlformats.org/officeDocument/2006/relationships/image" Target="../media/image93.emf"/><Relationship Id="rId16" Type="http://schemas.openxmlformats.org/officeDocument/2006/relationships/image" Target="../media/image107.emf"/><Relationship Id="rId1" Type="http://schemas.openxmlformats.org/officeDocument/2006/relationships/image" Target="../media/image92.emf"/><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5" Type="http://schemas.openxmlformats.org/officeDocument/2006/relationships/image" Target="../media/image106.emf"/><Relationship Id="rId10" Type="http://schemas.openxmlformats.org/officeDocument/2006/relationships/image" Target="../media/image101.emf"/><Relationship Id="rId19" Type="http://schemas.openxmlformats.org/officeDocument/2006/relationships/image" Target="../media/image110.emf"/><Relationship Id="rId4" Type="http://schemas.openxmlformats.org/officeDocument/2006/relationships/image" Target="../media/image95.emf"/><Relationship Id="rId9" Type="http://schemas.openxmlformats.org/officeDocument/2006/relationships/image" Target="../media/image100.emf"/><Relationship Id="rId14" Type="http://schemas.openxmlformats.org/officeDocument/2006/relationships/image" Target="../media/image105.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123.emf"/><Relationship Id="rId3" Type="http://schemas.openxmlformats.org/officeDocument/2006/relationships/image" Target="../media/image113.emf"/><Relationship Id="rId7" Type="http://schemas.openxmlformats.org/officeDocument/2006/relationships/image" Target="../media/image117.emf"/><Relationship Id="rId12" Type="http://schemas.openxmlformats.org/officeDocument/2006/relationships/image" Target="../media/image122.emf"/><Relationship Id="rId2" Type="http://schemas.openxmlformats.org/officeDocument/2006/relationships/image" Target="../media/image112.emf"/><Relationship Id="rId1" Type="http://schemas.openxmlformats.org/officeDocument/2006/relationships/image" Target="../media/image111.emf"/><Relationship Id="rId6" Type="http://schemas.openxmlformats.org/officeDocument/2006/relationships/image" Target="../media/image116.emf"/><Relationship Id="rId11" Type="http://schemas.openxmlformats.org/officeDocument/2006/relationships/image" Target="../media/image121.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emf"/><Relationship Id="rId9" Type="http://schemas.openxmlformats.org/officeDocument/2006/relationships/image" Target="../media/image119.emf"/><Relationship Id="rId14" Type="http://schemas.openxmlformats.org/officeDocument/2006/relationships/image" Target="../media/image1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1143000" y="685800"/>
            <a:ext cx="4572000" cy="3429000"/>
          </a:xfrm>
          <a:prstGeom prst="rect">
            <a:avLst/>
          </a:prstGeom>
        </p:spPr>
        <p:txBody>
          <a:bodyPr/>
          <a:lstStyle/>
          <a:p>
            <a:endParaRPr/>
          </a:p>
        </p:txBody>
      </p:sp>
      <p:sp>
        <p:nvSpPr>
          <p:cNvPr id="73" name="Shape 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Noto Sans CJK SC DemiLight"/>
      </a:defRPr>
    </a:lvl1pPr>
    <a:lvl2pPr indent="228600" latinLnBrk="0">
      <a:defRPr sz="1200">
        <a:latin typeface="+mn-lt"/>
        <a:ea typeface="+mn-ea"/>
        <a:cs typeface="+mn-cs"/>
        <a:sym typeface="Noto Sans CJK SC DemiLight"/>
      </a:defRPr>
    </a:lvl2pPr>
    <a:lvl3pPr indent="457200" latinLnBrk="0">
      <a:defRPr sz="1200">
        <a:latin typeface="+mn-lt"/>
        <a:ea typeface="+mn-ea"/>
        <a:cs typeface="+mn-cs"/>
        <a:sym typeface="Noto Sans CJK SC DemiLight"/>
      </a:defRPr>
    </a:lvl3pPr>
    <a:lvl4pPr indent="685800" latinLnBrk="0">
      <a:defRPr sz="1200">
        <a:latin typeface="+mn-lt"/>
        <a:ea typeface="+mn-ea"/>
        <a:cs typeface="+mn-cs"/>
        <a:sym typeface="Noto Sans CJK SC DemiLight"/>
      </a:defRPr>
    </a:lvl4pPr>
    <a:lvl5pPr indent="914400" latinLnBrk="0">
      <a:defRPr sz="1200">
        <a:latin typeface="+mn-lt"/>
        <a:ea typeface="+mn-ea"/>
        <a:cs typeface="+mn-cs"/>
        <a:sym typeface="Noto Sans CJK SC DemiLight"/>
      </a:defRPr>
    </a:lvl5pPr>
    <a:lvl6pPr indent="1143000" latinLnBrk="0">
      <a:defRPr sz="1200">
        <a:latin typeface="+mn-lt"/>
        <a:ea typeface="+mn-ea"/>
        <a:cs typeface="+mn-cs"/>
        <a:sym typeface="Noto Sans CJK SC DemiLight"/>
      </a:defRPr>
    </a:lvl6pPr>
    <a:lvl7pPr indent="1371600" latinLnBrk="0">
      <a:defRPr sz="1200">
        <a:latin typeface="+mn-lt"/>
        <a:ea typeface="+mn-ea"/>
        <a:cs typeface="+mn-cs"/>
        <a:sym typeface="Noto Sans CJK SC DemiLight"/>
      </a:defRPr>
    </a:lvl7pPr>
    <a:lvl8pPr indent="1600200" latinLnBrk="0">
      <a:defRPr sz="1200">
        <a:latin typeface="+mn-lt"/>
        <a:ea typeface="+mn-ea"/>
        <a:cs typeface="+mn-cs"/>
        <a:sym typeface="Noto Sans CJK SC DemiLight"/>
      </a:defRPr>
    </a:lvl8pPr>
    <a:lvl9pPr indent="1828800" latinLnBrk="0">
      <a:defRPr sz="1200">
        <a:latin typeface="+mn-lt"/>
        <a:ea typeface="+mn-ea"/>
        <a:cs typeface="+mn-cs"/>
        <a:sym typeface="Noto Sans CJK SC Demi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03226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3108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0853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92433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74313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63537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42957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1297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1444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28061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2568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72958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99803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5039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19612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59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76292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03617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50245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94272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77051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66707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5923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76649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94477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7423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836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23976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68163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86522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18414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27771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6883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19204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88560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832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97869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1190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72228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07458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16398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5951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5144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2351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95436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9263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幻灯片 0">
    <p:spTree>
      <p:nvGrpSpPr>
        <p:cNvPr id="1" name=""/>
        <p:cNvGrpSpPr/>
        <p:nvPr/>
      </p:nvGrpSpPr>
      <p:grpSpPr>
        <a:xfrm>
          <a:off x="0" y="0"/>
          <a:ext cx="0" cy="0"/>
          <a:chOff x="0" y="0"/>
          <a:chExt cx="0" cy="0"/>
        </a:xfrm>
      </p:grpSpPr>
      <p:sp>
        <p:nvSpPr>
          <p:cNvPr id="2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标题幻灯片">
    <p:spTree>
      <p:nvGrpSpPr>
        <p:cNvPr id="1" name=""/>
        <p:cNvGrpSpPr/>
        <p:nvPr/>
      </p:nvGrpSpPr>
      <p:grpSpPr>
        <a:xfrm>
          <a:off x="0" y="0"/>
          <a:ext cx="0" cy="0"/>
          <a:chOff x="0" y="0"/>
          <a:chExt cx="0" cy="0"/>
        </a:xfrm>
      </p:grpSpPr>
      <p:grpSp>
        <p:nvGrpSpPr>
          <p:cNvPr id="34" name="组合 1"/>
          <p:cNvGrpSpPr/>
          <p:nvPr/>
        </p:nvGrpSpPr>
        <p:grpSpPr>
          <a:xfrm>
            <a:off x="-1" y="-3"/>
            <a:ext cx="12192003" cy="6857196"/>
            <a:chOff x="0" y="0"/>
            <a:chExt cx="12192001" cy="6857194"/>
          </a:xfrm>
        </p:grpSpPr>
        <p:sp>
          <p:nvSpPr>
            <p:cNvPr id="30" name="任意多边形: 形状 2"/>
            <p:cNvSpPr/>
            <p:nvPr/>
          </p:nvSpPr>
          <p:spPr>
            <a:xfrm rot="10800000" flipH="1">
              <a:off x="0" y="0"/>
              <a:ext cx="7195411" cy="4266391"/>
            </a:xfrm>
            <a:custGeom>
              <a:avLst/>
              <a:gdLst/>
              <a:ahLst/>
              <a:cxnLst>
                <a:cxn ang="0">
                  <a:pos x="wd2" y="hd2"/>
                </a:cxn>
                <a:cxn ang="5400000">
                  <a:pos x="wd2" y="hd2"/>
                </a:cxn>
                <a:cxn ang="10800000">
                  <a:pos x="wd2" y="hd2"/>
                </a:cxn>
                <a:cxn ang="16200000">
                  <a:pos x="wd2" y="hd2"/>
                </a:cxn>
              </a:cxnLst>
              <a:rect l="0" t="0" r="r" b="b"/>
              <a:pathLst>
                <a:path w="21600" h="21600" extrusionOk="0">
                  <a:moveTo>
                    <a:pt x="2747" y="0"/>
                  </a:moveTo>
                  <a:cubicBezTo>
                    <a:pt x="11147" y="0"/>
                    <a:pt x="18355" y="8614"/>
                    <a:pt x="21434" y="20891"/>
                  </a:cubicBezTo>
                  <a:lnTo>
                    <a:pt x="21600" y="21600"/>
                  </a:lnTo>
                  <a:lnTo>
                    <a:pt x="0" y="21600"/>
                  </a:lnTo>
                  <a:lnTo>
                    <a:pt x="0" y="321"/>
                  </a:lnTo>
                  <a:lnTo>
                    <a:pt x="673" y="177"/>
                  </a:lnTo>
                  <a:cubicBezTo>
                    <a:pt x="1355" y="60"/>
                    <a:pt x="2046" y="0"/>
                    <a:pt x="2747" y="0"/>
                  </a:cubicBezTo>
                  <a:close/>
                </a:path>
              </a:pathLst>
            </a:custGeom>
            <a:solidFill>
              <a:schemeClr val="accent4"/>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1" name="任意多边形: 形状 3"/>
            <p:cNvSpPr/>
            <p:nvPr/>
          </p:nvSpPr>
          <p:spPr>
            <a:xfrm rot="10800000" flipH="1">
              <a:off x="800626" y="0"/>
              <a:ext cx="11391376" cy="6857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5744" y="21600"/>
                  </a:lnTo>
                  <a:lnTo>
                    <a:pt x="5152" y="20664"/>
                  </a:lnTo>
                  <a:cubicBezTo>
                    <a:pt x="1969" y="15375"/>
                    <a:pt x="0" y="8070"/>
                    <a:pt x="0" y="0"/>
                  </a:cubicBezTo>
                  <a:close/>
                </a:path>
              </a:pathLst>
            </a:custGeom>
            <a:solidFill>
              <a:srgbClr val="FFFFFF">
                <a:alpha val="80000"/>
              </a:srgb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2" name="任意多边形: 形状 4"/>
            <p:cNvSpPr/>
            <p:nvPr/>
          </p:nvSpPr>
          <p:spPr>
            <a:xfrm rot="10800000" flipH="1">
              <a:off x="0" y="1213250"/>
              <a:ext cx="2565751" cy="56439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54" y="0"/>
                  </a:lnTo>
                  <a:lnTo>
                    <a:pt x="20831" y="967"/>
                  </a:lnTo>
                  <a:cubicBezTo>
                    <a:pt x="21336" y="2165"/>
                    <a:pt x="21600" y="3401"/>
                    <a:pt x="21600" y="4666"/>
                  </a:cubicBezTo>
                  <a:cubicBezTo>
                    <a:pt x="21600" y="11410"/>
                    <a:pt x="14083" y="17357"/>
                    <a:pt x="2650" y="20868"/>
                  </a:cubicBezTo>
                  <a:lnTo>
                    <a:pt x="0" y="21600"/>
                  </a:lnTo>
                  <a:close/>
                </a:path>
              </a:pathLst>
            </a:custGeom>
            <a:solidFill>
              <a:schemeClr val="accent5">
                <a:alpha val="80000"/>
              </a:scheme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3" name="任意多边形: 形状 5"/>
            <p:cNvSpPr/>
            <p:nvPr/>
          </p:nvSpPr>
          <p:spPr>
            <a:xfrm rot="10800000" flipH="1">
              <a:off x="800625" y="2826460"/>
              <a:ext cx="1765127" cy="40307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02" y="0"/>
                  </a:lnTo>
                  <a:lnTo>
                    <a:pt x="19867" y="107"/>
                  </a:lnTo>
                  <a:cubicBezTo>
                    <a:pt x="21000" y="2168"/>
                    <a:pt x="21600" y="4320"/>
                    <a:pt x="21600" y="6533"/>
                  </a:cubicBezTo>
                  <a:cubicBezTo>
                    <a:pt x="21600" y="11255"/>
                    <a:pt x="18868" y="15698"/>
                    <a:pt x="14060" y="19574"/>
                  </a:cubicBezTo>
                  <a:lnTo>
                    <a:pt x="11249" y="21600"/>
                  </a:lnTo>
                  <a:lnTo>
                    <a:pt x="11195" y="21553"/>
                  </a:lnTo>
                  <a:cubicBezTo>
                    <a:pt x="4020" y="15033"/>
                    <a:pt x="0" y="7722"/>
                    <a:pt x="0" y="0"/>
                  </a:cubicBezTo>
                  <a:close/>
                </a:path>
              </a:pathLst>
            </a:custGeom>
            <a:solidFill>
              <a:schemeClr val="accent6">
                <a:alpha val="60000"/>
              </a:scheme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3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标题幻灯片">
    <p:spTree>
      <p:nvGrpSpPr>
        <p:cNvPr id="1" name=""/>
        <p:cNvGrpSpPr/>
        <p:nvPr/>
      </p:nvGrpSpPr>
      <p:grpSpPr>
        <a:xfrm>
          <a:off x="0" y="0"/>
          <a:ext cx="0" cy="0"/>
          <a:chOff x="0" y="0"/>
          <a:chExt cx="0" cy="0"/>
        </a:xfrm>
      </p:grpSpPr>
      <p:grpSp>
        <p:nvGrpSpPr>
          <p:cNvPr id="46" name="组合 1"/>
          <p:cNvGrpSpPr/>
          <p:nvPr/>
        </p:nvGrpSpPr>
        <p:grpSpPr>
          <a:xfrm>
            <a:off x="-1" y="-5"/>
            <a:ext cx="12192003" cy="6857196"/>
            <a:chOff x="0" y="-2"/>
            <a:chExt cx="12192001" cy="6857194"/>
          </a:xfrm>
        </p:grpSpPr>
        <p:sp>
          <p:nvSpPr>
            <p:cNvPr id="42" name="任意多边形: 形状 2"/>
            <p:cNvSpPr/>
            <p:nvPr/>
          </p:nvSpPr>
          <p:spPr>
            <a:xfrm flipH="1">
              <a:off x="4996591" y="2590801"/>
              <a:ext cx="7195411" cy="4266391"/>
            </a:xfrm>
            <a:custGeom>
              <a:avLst/>
              <a:gdLst/>
              <a:ahLst/>
              <a:cxnLst>
                <a:cxn ang="0">
                  <a:pos x="wd2" y="hd2"/>
                </a:cxn>
                <a:cxn ang="5400000">
                  <a:pos x="wd2" y="hd2"/>
                </a:cxn>
                <a:cxn ang="10800000">
                  <a:pos x="wd2" y="hd2"/>
                </a:cxn>
                <a:cxn ang="16200000">
                  <a:pos x="wd2" y="hd2"/>
                </a:cxn>
              </a:cxnLst>
              <a:rect l="0" t="0" r="r" b="b"/>
              <a:pathLst>
                <a:path w="21600" h="21600" extrusionOk="0">
                  <a:moveTo>
                    <a:pt x="2747" y="0"/>
                  </a:moveTo>
                  <a:cubicBezTo>
                    <a:pt x="11147" y="0"/>
                    <a:pt x="18355" y="8614"/>
                    <a:pt x="21434" y="20891"/>
                  </a:cubicBezTo>
                  <a:lnTo>
                    <a:pt x="21600" y="21600"/>
                  </a:lnTo>
                  <a:lnTo>
                    <a:pt x="0" y="21600"/>
                  </a:lnTo>
                  <a:lnTo>
                    <a:pt x="0" y="321"/>
                  </a:lnTo>
                  <a:lnTo>
                    <a:pt x="673" y="177"/>
                  </a:lnTo>
                  <a:cubicBezTo>
                    <a:pt x="1355" y="60"/>
                    <a:pt x="2046" y="0"/>
                    <a:pt x="2747" y="0"/>
                  </a:cubicBezTo>
                  <a:close/>
                </a:path>
              </a:pathLst>
            </a:custGeom>
            <a:solidFill>
              <a:schemeClr val="accent4"/>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43" name="任意多边形: 形状 3"/>
            <p:cNvSpPr/>
            <p:nvPr/>
          </p:nvSpPr>
          <p:spPr>
            <a:xfrm flipH="1">
              <a:off x="-1" y="0"/>
              <a:ext cx="11391377" cy="6857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5744" y="21600"/>
                  </a:lnTo>
                  <a:lnTo>
                    <a:pt x="5152" y="20664"/>
                  </a:lnTo>
                  <a:cubicBezTo>
                    <a:pt x="1969" y="15375"/>
                    <a:pt x="0" y="8070"/>
                    <a:pt x="0" y="0"/>
                  </a:cubicBezTo>
                  <a:close/>
                </a:path>
              </a:pathLst>
            </a:custGeom>
            <a:solidFill>
              <a:srgbClr val="FFFFFF">
                <a:alpha val="80000"/>
              </a:srgb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44" name="任意多边形: 形状 4"/>
            <p:cNvSpPr/>
            <p:nvPr/>
          </p:nvSpPr>
          <p:spPr>
            <a:xfrm flipH="1">
              <a:off x="9626250" y="-2"/>
              <a:ext cx="2565751" cy="56439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54" y="0"/>
                  </a:lnTo>
                  <a:lnTo>
                    <a:pt x="20831" y="967"/>
                  </a:lnTo>
                  <a:cubicBezTo>
                    <a:pt x="21336" y="2165"/>
                    <a:pt x="21600" y="3401"/>
                    <a:pt x="21600" y="4666"/>
                  </a:cubicBezTo>
                  <a:cubicBezTo>
                    <a:pt x="21600" y="11410"/>
                    <a:pt x="14083" y="17357"/>
                    <a:pt x="2650" y="20868"/>
                  </a:cubicBezTo>
                  <a:lnTo>
                    <a:pt x="0" y="21600"/>
                  </a:lnTo>
                  <a:close/>
                </a:path>
              </a:pathLst>
            </a:custGeom>
            <a:solidFill>
              <a:schemeClr val="accent5">
                <a:alpha val="80000"/>
              </a:scheme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45" name="任意多边形: 形状 5"/>
            <p:cNvSpPr/>
            <p:nvPr/>
          </p:nvSpPr>
          <p:spPr>
            <a:xfrm flipH="1">
              <a:off x="9626249" y="-3"/>
              <a:ext cx="1765127" cy="40307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02" y="0"/>
                  </a:lnTo>
                  <a:lnTo>
                    <a:pt x="19867" y="107"/>
                  </a:lnTo>
                  <a:cubicBezTo>
                    <a:pt x="21000" y="2168"/>
                    <a:pt x="21600" y="4320"/>
                    <a:pt x="21600" y="6533"/>
                  </a:cubicBezTo>
                  <a:cubicBezTo>
                    <a:pt x="21600" y="11255"/>
                    <a:pt x="18868" y="15698"/>
                    <a:pt x="14060" y="19574"/>
                  </a:cubicBezTo>
                  <a:lnTo>
                    <a:pt x="11249" y="21600"/>
                  </a:lnTo>
                  <a:lnTo>
                    <a:pt x="11195" y="21553"/>
                  </a:lnTo>
                  <a:cubicBezTo>
                    <a:pt x="4020" y="15033"/>
                    <a:pt x="0" y="7722"/>
                    <a:pt x="0" y="0"/>
                  </a:cubicBezTo>
                  <a:close/>
                </a:path>
              </a:pathLst>
            </a:custGeom>
            <a:solidFill>
              <a:schemeClr val="accent6">
                <a:alpha val="60000"/>
              </a:scheme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4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4_标题幻灯片">
    <p:spTree>
      <p:nvGrpSpPr>
        <p:cNvPr id="1" name=""/>
        <p:cNvGrpSpPr/>
        <p:nvPr/>
      </p:nvGrpSpPr>
      <p:grpSpPr>
        <a:xfrm>
          <a:off x="0" y="0"/>
          <a:ext cx="0" cy="0"/>
          <a:chOff x="0" y="0"/>
          <a:chExt cx="0" cy="0"/>
        </a:xfrm>
      </p:grpSpPr>
      <p:grpSp>
        <p:nvGrpSpPr>
          <p:cNvPr id="58" name="组合 1"/>
          <p:cNvGrpSpPr/>
          <p:nvPr/>
        </p:nvGrpSpPr>
        <p:grpSpPr>
          <a:xfrm>
            <a:off x="-1" y="-3"/>
            <a:ext cx="12192003" cy="6857196"/>
            <a:chOff x="0" y="0"/>
            <a:chExt cx="12192001" cy="6857194"/>
          </a:xfrm>
        </p:grpSpPr>
        <p:sp>
          <p:nvSpPr>
            <p:cNvPr id="54" name="任意多边形: 形状 2"/>
            <p:cNvSpPr/>
            <p:nvPr/>
          </p:nvSpPr>
          <p:spPr>
            <a:xfrm rot="10800000">
              <a:off x="4996591" y="0"/>
              <a:ext cx="7195411" cy="4266391"/>
            </a:xfrm>
            <a:custGeom>
              <a:avLst/>
              <a:gdLst/>
              <a:ahLst/>
              <a:cxnLst>
                <a:cxn ang="0">
                  <a:pos x="wd2" y="hd2"/>
                </a:cxn>
                <a:cxn ang="5400000">
                  <a:pos x="wd2" y="hd2"/>
                </a:cxn>
                <a:cxn ang="10800000">
                  <a:pos x="wd2" y="hd2"/>
                </a:cxn>
                <a:cxn ang="16200000">
                  <a:pos x="wd2" y="hd2"/>
                </a:cxn>
              </a:cxnLst>
              <a:rect l="0" t="0" r="r" b="b"/>
              <a:pathLst>
                <a:path w="21600" h="21600" extrusionOk="0">
                  <a:moveTo>
                    <a:pt x="2747" y="0"/>
                  </a:moveTo>
                  <a:cubicBezTo>
                    <a:pt x="11147" y="0"/>
                    <a:pt x="18355" y="8614"/>
                    <a:pt x="21434" y="20891"/>
                  </a:cubicBezTo>
                  <a:lnTo>
                    <a:pt x="21600" y="21600"/>
                  </a:lnTo>
                  <a:lnTo>
                    <a:pt x="0" y="21600"/>
                  </a:lnTo>
                  <a:lnTo>
                    <a:pt x="0" y="321"/>
                  </a:lnTo>
                  <a:lnTo>
                    <a:pt x="673" y="177"/>
                  </a:lnTo>
                  <a:cubicBezTo>
                    <a:pt x="1355" y="60"/>
                    <a:pt x="2046" y="0"/>
                    <a:pt x="2747" y="0"/>
                  </a:cubicBezTo>
                  <a:close/>
                </a:path>
              </a:pathLst>
            </a:custGeom>
            <a:solidFill>
              <a:schemeClr val="accent4"/>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55" name="任意多边形: 形状 3"/>
            <p:cNvSpPr/>
            <p:nvPr/>
          </p:nvSpPr>
          <p:spPr>
            <a:xfrm rot="10800000">
              <a:off x="0" y="0"/>
              <a:ext cx="11391376" cy="6857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5744" y="21600"/>
                  </a:lnTo>
                  <a:lnTo>
                    <a:pt x="5152" y="20664"/>
                  </a:lnTo>
                  <a:cubicBezTo>
                    <a:pt x="1969" y="15375"/>
                    <a:pt x="0" y="8070"/>
                    <a:pt x="0" y="0"/>
                  </a:cubicBezTo>
                  <a:close/>
                </a:path>
              </a:pathLst>
            </a:custGeom>
            <a:solidFill>
              <a:srgbClr val="FFFFFF">
                <a:alpha val="80000"/>
              </a:srgb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56" name="任意多边形: 形状 4"/>
            <p:cNvSpPr/>
            <p:nvPr/>
          </p:nvSpPr>
          <p:spPr>
            <a:xfrm rot="10800000">
              <a:off x="9626250" y="1213250"/>
              <a:ext cx="2565751" cy="56439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54" y="0"/>
                  </a:lnTo>
                  <a:lnTo>
                    <a:pt x="20831" y="967"/>
                  </a:lnTo>
                  <a:cubicBezTo>
                    <a:pt x="21336" y="2165"/>
                    <a:pt x="21600" y="3401"/>
                    <a:pt x="21600" y="4666"/>
                  </a:cubicBezTo>
                  <a:cubicBezTo>
                    <a:pt x="21600" y="11410"/>
                    <a:pt x="14083" y="17357"/>
                    <a:pt x="2650" y="20868"/>
                  </a:cubicBezTo>
                  <a:lnTo>
                    <a:pt x="0" y="21600"/>
                  </a:lnTo>
                  <a:close/>
                </a:path>
              </a:pathLst>
            </a:custGeom>
            <a:solidFill>
              <a:schemeClr val="accent5">
                <a:alpha val="80000"/>
              </a:scheme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57" name="任意多边形: 形状 5"/>
            <p:cNvSpPr/>
            <p:nvPr/>
          </p:nvSpPr>
          <p:spPr>
            <a:xfrm rot="10800000">
              <a:off x="9626249" y="2826460"/>
              <a:ext cx="1765127" cy="40307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02" y="0"/>
                  </a:lnTo>
                  <a:lnTo>
                    <a:pt x="19867" y="107"/>
                  </a:lnTo>
                  <a:cubicBezTo>
                    <a:pt x="21000" y="2168"/>
                    <a:pt x="21600" y="4320"/>
                    <a:pt x="21600" y="6533"/>
                  </a:cubicBezTo>
                  <a:cubicBezTo>
                    <a:pt x="21600" y="11255"/>
                    <a:pt x="18868" y="15698"/>
                    <a:pt x="14060" y="19574"/>
                  </a:cubicBezTo>
                  <a:lnTo>
                    <a:pt x="11249" y="21600"/>
                  </a:lnTo>
                  <a:lnTo>
                    <a:pt x="11195" y="21553"/>
                  </a:lnTo>
                  <a:cubicBezTo>
                    <a:pt x="4020" y="15033"/>
                    <a:pt x="0" y="7722"/>
                    <a:pt x="0" y="0"/>
                  </a:cubicBezTo>
                  <a:close/>
                </a:path>
              </a:pathLst>
            </a:custGeom>
            <a:solidFill>
              <a:schemeClr val="accent6">
                <a:alpha val="60000"/>
              </a:scheme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_标题幻灯片">
    <p:spTree>
      <p:nvGrpSpPr>
        <p:cNvPr id="1" name=""/>
        <p:cNvGrpSpPr/>
        <p:nvPr/>
      </p:nvGrpSpPr>
      <p:grpSpPr>
        <a:xfrm>
          <a:off x="0" y="0"/>
          <a:ext cx="0" cy="0"/>
          <a:chOff x="0" y="0"/>
          <a:chExt cx="0" cy="0"/>
        </a:xfrm>
      </p:grpSpPr>
      <p:sp>
        <p:nvSpPr>
          <p:cNvPr id="6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组合 6"/>
          <p:cNvGrpSpPr/>
          <p:nvPr/>
        </p:nvGrpSpPr>
        <p:grpSpPr>
          <a:xfrm>
            <a:off x="-1" y="-5"/>
            <a:ext cx="12192002" cy="6857196"/>
            <a:chOff x="0" y="-2"/>
            <a:chExt cx="12192001" cy="6857194"/>
          </a:xfrm>
        </p:grpSpPr>
        <p:sp>
          <p:nvSpPr>
            <p:cNvPr id="2" name="任意多边形: 形状 7"/>
            <p:cNvSpPr/>
            <p:nvPr/>
          </p:nvSpPr>
          <p:spPr>
            <a:xfrm>
              <a:off x="-1" y="2590801"/>
              <a:ext cx="7195411" cy="4266391"/>
            </a:xfrm>
            <a:custGeom>
              <a:avLst/>
              <a:gdLst/>
              <a:ahLst/>
              <a:cxnLst>
                <a:cxn ang="0">
                  <a:pos x="wd2" y="hd2"/>
                </a:cxn>
                <a:cxn ang="5400000">
                  <a:pos x="wd2" y="hd2"/>
                </a:cxn>
                <a:cxn ang="10800000">
                  <a:pos x="wd2" y="hd2"/>
                </a:cxn>
                <a:cxn ang="16200000">
                  <a:pos x="wd2" y="hd2"/>
                </a:cxn>
              </a:cxnLst>
              <a:rect l="0" t="0" r="r" b="b"/>
              <a:pathLst>
                <a:path w="21600" h="21600" extrusionOk="0">
                  <a:moveTo>
                    <a:pt x="2747" y="0"/>
                  </a:moveTo>
                  <a:cubicBezTo>
                    <a:pt x="11147" y="0"/>
                    <a:pt x="18355" y="8614"/>
                    <a:pt x="21434" y="20891"/>
                  </a:cubicBezTo>
                  <a:lnTo>
                    <a:pt x="21600" y="21600"/>
                  </a:lnTo>
                  <a:lnTo>
                    <a:pt x="0" y="21600"/>
                  </a:lnTo>
                  <a:lnTo>
                    <a:pt x="0" y="321"/>
                  </a:lnTo>
                  <a:lnTo>
                    <a:pt x="673" y="177"/>
                  </a:lnTo>
                  <a:cubicBezTo>
                    <a:pt x="1355" y="60"/>
                    <a:pt x="2046" y="0"/>
                    <a:pt x="2747" y="0"/>
                  </a:cubicBezTo>
                  <a:close/>
                </a:path>
              </a:pathLst>
            </a:custGeom>
            <a:solidFill>
              <a:schemeClr val="accent4"/>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 name="任意多边形: 形状 8"/>
            <p:cNvSpPr/>
            <p:nvPr/>
          </p:nvSpPr>
          <p:spPr>
            <a:xfrm>
              <a:off x="800625" y="0"/>
              <a:ext cx="11391376" cy="68571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5744" y="21600"/>
                  </a:lnTo>
                  <a:lnTo>
                    <a:pt x="5152" y="20664"/>
                  </a:lnTo>
                  <a:cubicBezTo>
                    <a:pt x="1969" y="15375"/>
                    <a:pt x="0" y="8070"/>
                    <a:pt x="0" y="0"/>
                  </a:cubicBezTo>
                  <a:close/>
                </a:path>
              </a:pathLst>
            </a:custGeom>
            <a:solidFill>
              <a:srgbClr val="FFFFFF">
                <a:alpha val="80000"/>
              </a:srgb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4" name="任意多边形: 形状 9"/>
            <p:cNvSpPr/>
            <p:nvPr/>
          </p:nvSpPr>
          <p:spPr>
            <a:xfrm>
              <a:off x="-1" y="-2"/>
              <a:ext cx="2565751" cy="56439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54" y="0"/>
                  </a:lnTo>
                  <a:lnTo>
                    <a:pt x="20831" y="967"/>
                  </a:lnTo>
                  <a:cubicBezTo>
                    <a:pt x="21336" y="2165"/>
                    <a:pt x="21600" y="3401"/>
                    <a:pt x="21600" y="4666"/>
                  </a:cubicBezTo>
                  <a:cubicBezTo>
                    <a:pt x="21600" y="11410"/>
                    <a:pt x="14083" y="17357"/>
                    <a:pt x="2650" y="20868"/>
                  </a:cubicBezTo>
                  <a:lnTo>
                    <a:pt x="0" y="21600"/>
                  </a:lnTo>
                  <a:close/>
                </a:path>
              </a:pathLst>
            </a:custGeom>
            <a:solidFill>
              <a:schemeClr val="accent5">
                <a:alpha val="80000"/>
              </a:scheme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5" name="任意多边形: 形状 10"/>
            <p:cNvSpPr/>
            <p:nvPr/>
          </p:nvSpPr>
          <p:spPr>
            <a:xfrm>
              <a:off x="800624" y="-3"/>
              <a:ext cx="1765127" cy="40307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02" y="0"/>
                  </a:lnTo>
                  <a:lnTo>
                    <a:pt x="19867" y="107"/>
                  </a:lnTo>
                  <a:cubicBezTo>
                    <a:pt x="21000" y="2168"/>
                    <a:pt x="21600" y="4320"/>
                    <a:pt x="21600" y="6533"/>
                  </a:cubicBezTo>
                  <a:cubicBezTo>
                    <a:pt x="21600" y="11255"/>
                    <a:pt x="18868" y="15698"/>
                    <a:pt x="14060" y="19574"/>
                  </a:cubicBezTo>
                  <a:lnTo>
                    <a:pt x="11249" y="21600"/>
                  </a:lnTo>
                  <a:lnTo>
                    <a:pt x="11195" y="21553"/>
                  </a:lnTo>
                  <a:cubicBezTo>
                    <a:pt x="4020" y="15033"/>
                    <a:pt x="0" y="7722"/>
                    <a:pt x="0" y="0"/>
                  </a:cubicBezTo>
                  <a:close/>
                </a:path>
              </a:pathLst>
            </a:custGeom>
            <a:solidFill>
              <a:schemeClr val="accent6">
                <a:alpha val="60000"/>
              </a:schemeClr>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7" name="标题文本"/>
          <p:cNvSpPr txBox="1">
            <a:spLocks noGrp="1"/>
          </p:cNvSpPr>
          <p:nvPr>
            <p:ph type="title"/>
          </p:nvPr>
        </p:nvSpPr>
        <p:spPr>
          <a:xfrm>
            <a:off x="609600" y="92074"/>
            <a:ext cx="10972800" cy="1508127"/>
          </a:xfrm>
          <a:prstGeom prst="rect">
            <a:avLst/>
          </a:prstGeom>
          <a:ln w="12700">
            <a:miter lim="400000"/>
          </a:ln>
        </p:spPr>
        <p:txBody>
          <a:bodyPr lIns="45719" rIns="45719" anchor="ctr"/>
          <a:lstStyle/>
          <a:p>
            <a:r>
              <a:t>标题文本</a:t>
            </a:r>
          </a:p>
        </p:txBody>
      </p:sp>
      <p:sp>
        <p:nvSpPr>
          <p:cNvPr id="8" name="正文级别 1…"/>
          <p:cNvSpPr txBox="1">
            <a:spLocks noGrp="1"/>
          </p:cNvSpPr>
          <p:nvPr>
            <p:ph type="body" idx="1"/>
          </p:nvPr>
        </p:nvSpPr>
        <p:spPr>
          <a:xfrm>
            <a:off x="609600" y="1600200"/>
            <a:ext cx="10972800" cy="52578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9"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Noto Sans CJK SC Bold"/>
          <a:ea typeface="Noto Sans CJK SC Bold"/>
          <a:cs typeface="Noto Sans CJK SC Bold"/>
          <a:sym typeface="Noto Sans CJK SC Bold"/>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Noto Sans CJK SC Bold"/>
          <a:ea typeface="Noto Sans CJK SC Bold"/>
          <a:cs typeface="Noto Sans CJK SC Bold"/>
          <a:sym typeface="Noto Sans CJK SC Bold"/>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Noto Sans CJK SC Bold"/>
          <a:ea typeface="Noto Sans CJK SC Bold"/>
          <a:cs typeface="Noto Sans CJK SC Bold"/>
          <a:sym typeface="Noto Sans CJK SC Bold"/>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Noto Sans CJK SC Bold"/>
          <a:ea typeface="Noto Sans CJK SC Bold"/>
          <a:cs typeface="Noto Sans CJK SC Bold"/>
          <a:sym typeface="Noto Sans CJK SC Bold"/>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Noto Sans CJK SC Bold"/>
          <a:ea typeface="Noto Sans CJK SC Bold"/>
          <a:cs typeface="Noto Sans CJK SC Bold"/>
          <a:sym typeface="Noto Sans CJK SC Bold"/>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Noto Sans CJK SC Bold"/>
          <a:ea typeface="Noto Sans CJK SC Bold"/>
          <a:cs typeface="Noto Sans CJK SC Bold"/>
          <a:sym typeface="Noto Sans CJK SC Bold"/>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Noto Sans CJK SC Bold"/>
          <a:ea typeface="Noto Sans CJK SC Bold"/>
          <a:cs typeface="Noto Sans CJK SC Bold"/>
          <a:sym typeface="Noto Sans CJK SC Bold"/>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Noto Sans CJK SC Bold"/>
          <a:ea typeface="Noto Sans CJK SC Bold"/>
          <a:cs typeface="Noto Sans CJK SC Bold"/>
          <a:sym typeface="Noto Sans CJK SC Bold"/>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Noto Sans CJK SC Bold"/>
          <a:ea typeface="Noto Sans CJK SC Bold"/>
          <a:cs typeface="Noto Sans CJK SC Bold"/>
          <a:sym typeface="Noto Sans CJK SC Bold"/>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Noto Sans CJK SC Medium"/>
          <a:ea typeface="Noto Sans CJK SC Medium"/>
          <a:cs typeface="Noto Sans CJK SC Medium"/>
          <a:sym typeface="Noto Sans CJK SC Medium"/>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Noto Sans CJK SC Medium"/>
          <a:ea typeface="Noto Sans CJK SC Medium"/>
          <a:cs typeface="Noto Sans CJK SC Medium"/>
          <a:sym typeface="Noto Sans CJK SC Medium"/>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Noto Sans CJK SC Medium"/>
          <a:ea typeface="Noto Sans CJK SC Medium"/>
          <a:cs typeface="Noto Sans CJK SC Medium"/>
          <a:sym typeface="Noto Sans CJK SC Medium"/>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Noto Sans CJK SC Medium"/>
          <a:ea typeface="Noto Sans CJK SC Medium"/>
          <a:cs typeface="Noto Sans CJK SC Medium"/>
          <a:sym typeface="Noto Sans CJK SC Medium"/>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Noto Sans CJK SC Medium"/>
          <a:ea typeface="Noto Sans CJK SC Medium"/>
          <a:cs typeface="Noto Sans CJK SC Medium"/>
          <a:sym typeface="Noto Sans CJK SC Medium"/>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Noto Sans CJK SC Medium"/>
          <a:ea typeface="Noto Sans CJK SC Medium"/>
          <a:cs typeface="Noto Sans CJK SC Medium"/>
          <a:sym typeface="Noto Sans CJK SC Medium"/>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Noto Sans CJK SC Medium"/>
          <a:ea typeface="Noto Sans CJK SC Medium"/>
          <a:cs typeface="Noto Sans CJK SC Medium"/>
          <a:sym typeface="Noto Sans CJK SC Medium"/>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Noto Sans CJK SC Medium"/>
          <a:ea typeface="Noto Sans CJK SC Medium"/>
          <a:cs typeface="Noto Sans CJK SC Medium"/>
          <a:sym typeface="Noto Sans CJK SC Medium"/>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Noto Sans CJK SC Medium"/>
          <a:ea typeface="Noto Sans CJK SC Medium"/>
          <a:cs typeface="Noto Sans CJK SC Medium"/>
          <a:sym typeface="Noto Sans CJK SC Medium"/>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Noto Sans CJK SC Medium"/>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Noto Sans CJK SC Medium"/>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Noto Sans CJK SC Medium"/>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Noto Sans CJK SC Medium"/>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Noto Sans CJK SC Medium"/>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Noto Sans CJK SC Medium"/>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Noto Sans CJK SC Medium"/>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Noto Sans CJK SC Medium"/>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Noto Sans CJK SC Mediu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data.eastmoney.com/report/info/AP202112261536813088.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2.emf"/><Relationship Id="rId3" Type="http://schemas.openxmlformats.org/officeDocument/2006/relationships/notesSlide" Target="../notesSlides/notesSlide22.xml"/><Relationship Id="rId7" Type="http://schemas.openxmlformats.org/officeDocument/2006/relationships/image" Target="../media/image19.wmf"/><Relationship Id="rId12"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1.emf"/><Relationship Id="rId5" Type="http://schemas.openxmlformats.org/officeDocument/2006/relationships/image" Target="../media/image1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0.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image" Target="../media/image23.w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42.emf"/><Relationship Id="rId18" Type="http://schemas.openxmlformats.org/officeDocument/2006/relationships/oleObject" Target="../embeddings/oleObject14.bin"/><Relationship Id="rId26" Type="http://schemas.openxmlformats.org/officeDocument/2006/relationships/oleObject" Target="../embeddings/oleObject18.bin"/><Relationship Id="rId3" Type="http://schemas.openxmlformats.org/officeDocument/2006/relationships/notesSlide" Target="../notesSlides/notesSlide30.xml"/><Relationship Id="rId21" Type="http://schemas.openxmlformats.org/officeDocument/2006/relationships/image" Target="../media/image46.emf"/><Relationship Id="rId7" Type="http://schemas.openxmlformats.org/officeDocument/2006/relationships/image" Target="../media/image39.emf"/><Relationship Id="rId12" Type="http://schemas.openxmlformats.org/officeDocument/2006/relationships/oleObject" Target="../embeddings/oleObject11.bin"/><Relationship Id="rId17" Type="http://schemas.openxmlformats.org/officeDocument/2006/relationships/image" Target="../media/image44.emf"/><Relationship Id="rId25" Type="http://schemas.openxmlformats.org/officeDocument/2006/relationships/image" Target="../media/image48.emf"/><Relationship Id="rId2" Type="http://schemas.openxmlformats.org/officeDocument/2006/relationships/slideLayout" Target="../slideLayouts/slideLayout6.xml"/><Relationship Id="rId16" Type="http://schemas.openxmlformats.org/officeDocument/2006/relationships/oleObject" Target="../embeddings/oleObject13.bin"/><Relationship Id="rId20" Type="http://schemas.openxmlformats.org/officeDocument/2006/relationships/oleObject" Target="../embeddings/oleObject15.bin"/><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41.emf"/><Relationship Id="rId24" Type="http://schemas.openxmlformats.org/officeDocument/2006/relationships/oleObject" Target="../embeddings/oleObject17.bin"/><Relationship Id="rId5" Type="http://schemas.openxmlformats.org/officeDocument/2006/relationships/image" Target="../media/image38.emf"/><Relationship Id="rId15" Type="http://schemas.openxmlformats.org/officeDocument/2006/relationships/image" Target="../media/image43.emf"/><Relationship Id="rId23" Type="http://schemas.openxmlformats.org/officeDocument/2006/relationships/image" Target="../media/image47.emf"/><Relationship Id="rId10" Type="http://schemas.openxmlformats.org/officeDocument/2006/relationships/oleObject" Target="../embeddings/oleObject10.bin"/><Relationship Id="rId19" Type="http://schemas.openxmlformats.org/officeDocument/2006/relationships/image" Target="../media/image45.emf"/><Relationship Id="rId4" Type="http://schemas.openxmlformats.org/officeDocument/2006/relationships/oleObject" Target="../embeddings/oleObject7.bin"/><Relationship Id="rId9" Type="http://schemas.openxmlformats.org/officeDocument/2006/relationships/image" Target="../media/image40.emf"/><Relationship Id="rId14" Type="http://schemas.openxmlformats.org/officeDocument/2006/relationships/oleObject" Target="../embeddings/oleObject12.bin"/><Relationship Id="rId22" Type="http://schemas.openxmlformats.org/officeDocument/2006/relationships/oleObject" Target="../embeddings/oleObject16.bin"/><Relationship Id="rId27" Type="http://schemas.openxmlformats.org/officeDocument/2006/relationships/image" Target="../media/image49.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50.emf"/><Relationship Id="rId4" Type="http://schemas.openxmlformats.org/officeDocument/2006/relationships/package" Target="../embeddings/Microsoft_Visio_Drawing.vsdx"/></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58.emf"/><Relationship Id="rId18" Type="http://schemas.openxmlformats.org/officeDocument/2006/relationships/image" Target="../media/image61.png"/><Relationship Id="rId3" Type="http://schemas.openxmlformats.org/officeDocument/2006/relationships/notesSlide" Target="../notesSlides/notesSlide34.xml"/><Relationship Id="rId7" Type="http://schemas.openxmlformats.org/officeDocument/2006/relationships/image" Target="../media/image55.emf"/><Relationship Id="rId12" Type="http://schemas.openxmlformats.org/officeDocument/2006/relationships/oleObject" Target="../embeddings/oleObject23.bin"/><Relationship Id="rId17" Type="http://schemas.openxmlformats.org/officeDocument/2006/relationships/image" Target="../media/image60.emf"/><Relationship Id="rId2" Type="http://schemas.openxmlformats.org/officeDocument/2006/relationships/slideLayout" Target="../slideLayouts/slideLayout6.xml"/><Relationship Id="rId16" Type="http://schemas.openxmlformats.org/officeDocument/2006/relationships/oleObject" Target="../embeddings/oleObject25.bin"/><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image" Target="../media/image57.emf"/><Relationship Id="rId5" Type="http://schemas.openxmlformats.org/officeDocument/2006/relationships/image" Target="../media/image54.emf"/><Relationship Id="rId15" Type="http://schemas.openxmlformats.org/officeDocument/2006/relationships/image" Target="../media/image59.e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56.emf"/><Relationship Id="rId14" Type="http://schemas.openxmlformats.org/officeDocument/2006/relationships/oleObject" Target="../embeddings/oleObject24.bin"/></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oleObject" Target="../embeddings/oleObject30.bin"/><Relationship Id="rId18" Type="http://schemas.openxmlformats.org/officeDocument/2006/relationships/image" Target="../media/image71.emf"/><Relationship Id="rId26" Type="http://schemas.openxmlformats.org/officeDocument/2006/relationships/image" Target="../media/image75.emf"/><Relationship Id="rId3" Type="http://schemas.openxmlformats.org/officeDocument/2006/relationships/notesSlide" Target="../notesSlides/notesSlide37.xml"/><Relationship Id="rId21" Type="http://schemas.openxmlformats.org/officeDocument/2006/relationships/oleObject" Target="../embeddings/oleObject34.bin"/><Relationship Id="rId34" Type="http://schemas.openxmlformats.org/officeDocument/2006/relationships/image" Target="../media/image79.emf"/><Relationship Id="rId7" Type="http://schemas.openxmlformats.org/officeDocument/2006/relationships/image" Target="../media/image66.emf"/><Relationship Id="rId12" Type="http://schemas.openxmlformats.org/officeDocument/2006/relationships/image" Target="../media/image68.emf"/><Relationship Id="rId17" Type="http://schemas.openxmlformats.org/officeDocument/2006/relationships/oleObject" Target="../embeddings/oleObject32.bin"/><Relationship Id="rId25" Type="http://schemas.openxmlformats.org/officeDocument/2006/relationships/oleObject" Target="../embeddings/oleObject36.bin"/><Relationship Id="rId33" Type="http://schemas.openxmlformats.org/officeDocument/2006/relationships/oleObject" Target="../embeddings/oleObject40.bin"/><Relationship Id="rId38" Type="http://schemas.openxmlformats.org/officeDocument/2006/relationships/image" Target="../media/image81.emf"/><Relationship Id="rId2" Type="http://schemas.openxmlformats.org/officeDocument/2006/relationships/slideLayout" Target="../slideLayouts/slideLayout6.xml"/><Relationship Id="rId16" Type="http://schemas.openxmlformats.org/officeDocument/2006/relationships/image" Target="../media/image70.emf"/><Relationship Id="rId20" Type="http://schemas.openxmlformats.org/officeDocument/2006/relationships/image" Target="../media/image72.emf"/><Relationship Id="rId29" Type="http://schemas.openxmlformats.org/officeDocument/2006/relationships/oleObject" Target="../embeddings/oleObject38.bin"/><Relationship Id="rId1" Type="http://schemas.openxmlformats.org/officeDocument/2006/relationships/vmlDrawing" Target="../drawings/vmlDrawing6.vml"/><Relationship Id="rId6" Type="http://schemas.openxmlformats.org/officeDocument/2006/relationships/oleObject" Target="../embeddings/oleObject27.bin"/><Relationship Id="rId11" Type="http://schemas.openxmlformats.org/officeDocument/2006/relationships/oleObject" Target="../embeddings/oleObject29.bin"/><Relationship Id="rId24" Type="http://schemas.openxmlformats.org/officeDocument/2006/relationships/image" Target="../media/image74.emf"/><Relationship Id="rId32" Type="http://schemas.openxmlformats.org/officeDocument/2006/relationships/image" Target="../media/image78.emf"/><Relationship Id="rId37" Type="http://schemas.openxmlformats.org/officeDocument/2006/relationships/oleObject" Target="../embeddings/oleObject42.bin"/><Relationship Id="rId5" Type="http://schemas.openxmlformats.org/officeDocument/2006/relationships/image" Target="../media/image65.emf"/><Relationship Id="rId15" Type="http://schemas.openxmlformats.org/officeDocument/2006/relationships/oleObject" Target="../embeddings/oleObject31.bin"/><Relationship Id="rId23" Type="http://schemas.openxmlformats.org/officeDocument/2006/relationships/oleObject" Target="../embeddings/oleObject35.bin"/><Relationship Id="rId28" Type="http://schemas.openxmlformats.org/officeDocument/2006/relationships/image" Target="../media/image76.emf"/><Relationship Id="rId36" Type="http://schemas.openxmlformats.org/officeDocument/2006/relationships/image" Target="../media/image80.emf"/><Relationship Id="rId10" Type="http://schemas.openxmlformats.org/officeDocument/2006/relationships/image" Target="../media/image67.emf"/><Relationship Id="rId19" Type="http://schemas.openxmlformats.org/officeDocument/2006/relationships/oleObject" Target="../embeddings/oleObject33.bin"/><Relationship Id="rId31" Type="http://schemas.openxmlformats.org/officeDocument/2006/relationships/oleObject" Target="../embeddings/oleObject39.bin"/><Relationship Id="rId4" Type="http://schemas.openxmlformats.org/officeDocument/2006/relationships/oleObject" Target="../embeddings/oleObject26.bin"/><Relationship Id="rId9" Type="http://schemas.openxmlformats.org/officeDocument/2006/relationships/oleObject" Target="../embeddings/oleObject28.bin"/><Relationship Id="rId14" Type="http://schemas.openxmlformats.org/officeDocument/2006/relationships/image" Target="../media/image69.emf"/><Relationship Id="rId22" Type="http://schemas.openxmlformats.org/officeDocument/2006/relationships/image" Target="../media/image73.emf"/><Relationship Id="rId27" Type="http://schemas.openxmlformats.org/officeDocument/2006/relationships/oleObject" Target="../embeddings/oleObject37.bin"/><Relationship Id="rId30" Type="http://schemas.openxmlformats.org/officeDocument/2006/relationships/image" Target="../media/image77.emf"/><Relationship Id="rId35" Type="http://schemas.openxmlformats.org/officeDocument/2006/relationships/oleObject" Target="../embeddings/oleObject4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87.emf"/><Relationship Id="rId18" Type="http://schemas.openxmlformats.org/officeDocument/2006/relationships/oleObject" Target="../embeddings/oleObject50.bin"/><Relationship Id="rId3" Type="http://schemas.openxmlformats.org/officeDocument/2006/relationships/notesSlide" Target="../notesSlides/notesSlide38.xml"/><Relationship Id="rId21" Type="http://schemas.openxmlformats.org/officeDocument/2006/relationships/image" Target="../media/image91.emf"/><Relationship Id="rId7" Type="http://schemas.openxmlformats.org/officeDocument/2006/relationships/image" Target="../media/image84.emf"/><Relationship Id="rId12" Type="http://schemas.openxmlformats.org/officeDocument/2006/relationships/oleObject" Target="../embeddings/oleObject47.bin"/><Relationship Id="rId17" Type="http://schemas.openxmlformats.org/officeDocument/2006/relationships/image" Target="../media/image89.emf"/><Relationship Id="rId2" Type="http://schemas.openxmlformats.org/officeDocument/2006/relationships/slideLayout" Target="../slideLayouts/slideLayout6.xml"/><Relationship Id="rId16" Type="http://schemas.openxmlformats.org/officeDocument/2006/relationships/oleObject" Target="../embeddings/oleObject49.bin"/><Relationship Id="rId20" Type="http://schemas.openxmlformats.org/officeDocument/2006/relationships/oleObject" Target="../embeddings/oleObject51.bin"/><Relationship Id="rId1" Type="http://schemas.openxmlformats.org/officeDocument/2006/relationships/vmlDrawing" Target="../drawings/vmlDrawing7.vml"/><Relationship Id="rId6" Type="http://schemas.openxmlformats.org/officeDocument/2006/relationships/oleObject" Target="../embeddings/oleObject44.bin"/><Relationship Id="rId11" Type="http://schemas.openxmlformats.org/officeDocument/2006/relationships/image" Target="../media/image86.emf"/><Relationship Id="rId5" Type="http://schemas.openxmlformats.org/officeDocument/2006/relationships/image" Target="../media/image83.emf"/><Relationship Id="rId15" Type="http://schemas.openxmlformats.org/officeDocument/2006/relationships/image" Target="../media/image88.emf"/><Relationship Id="rId10" Type="http://schemas.openxmlformats.org/officeDocument/2006/relationships/oleObject" Target="../embeddings/oleObject46.bin"/><Relationship Id="rId19" Type="http://schemas.openxmlformats.org/officeDocument/2006/relationships/image" Target="../media/image90.emf"/><Relationship Id="rId4" Type="http://schemas.openxmlformats.org/officeDocument/2006/relationships/oleObject" Target="../embeddings/oleObject43.bin"/><Relationship Id="rId9" Type="http://schemas.openxmlformats.org/officeDocument/2006/relationships/image" Target="../media/image85.emf"/><Relationship Id="rId14" Type="http://schemas.openxmlformats.org/officeDocument/2006/relationships/oleObject" Target="../embeddings/oleObject4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96.emf"/><Relationship Id="rId18" Type="http://schemas.openxmlformats.org/officeDocument/2006/relationships/oleObject" Target="../embeddings/oleObject59.bin"/><Relationship Id="rId26" Type="http://schemas.openxmlformats.org/officeDocument/2006/relationships/oleObject" Target="../embeddings/oleObject63.bin"/><Relationship Id="rId39" Type="http://schemas.openxmlformats.org/officeDocument/2006/relationships/image" Target="../media/image109.emf"/><Relationship Id="rId3" Type="http://schemas.openxmlformats.org/officeDocument/2006/relationships/notesSlide" Target="../notesSlides/notesSlide39.xml"/><Relationship Id="rId21" Type="http://schemas.openxmlformats.org/officeDocument/2006/relationships/image" Target="../media/image100.emf"/><Relationship Id="rId34" Type="http://schemas.openxmlformats.org/officeDocument/2006/relationships/oleObject" Target="../embeddings/oleObject67.bin"/><Relationship Id="rId7" Type="http://schemas.openxmlformats.org/officeDocument/2006/relationships/image" Target="../media/image93.emf"/><Relationship Id="rId12" Type="http://schemas.openxmlformats.org/officeDocument/2006/relationships/oleObject" Target="../embeddings/oleObject56.bin"/><Relationship Id="rId17" Type="http://schemas.openxmlformats.org/officeDocument/2006/relationships/image" Target="../media/image98.emf"/><Relationship Id="rId25" Type="http://schemas.openxmlformats.org/officeDocument/2006/relationships/image" Target="../media/image102.emf"/><Relationship Id="rId33" Type="http://schemas.openxmlformats.org/officeDocument/2006/relationships/image" Target="../media/image106.emf"/><Relationship Id="rId38" Type="http://schemas.openxmlformats.org/officeDocument/2006/relationships/oleObject" Target="../embeddings/oleObject69.bin"/><Relationship Id="rId2" Type="http://schemas.openxmlformats.org/officeDocument/2006/relationships/slideLayout" Target="../slideLayouts/slideLayout6.xml"/><Relationship Id="rId16" Type="http://schemas.openxmlformats.org/officeDocument/2006/relationships/oleObject" Target="../embeddings/oleObject58.bin"/><Relationship Id="rId20" Type="http://schemas.openxmlformats.org/officeDocument/2006/relationships/oleObject" Target="../embeddings/oleObject60.bin"/><Relationship Id="rId29" Type="http://schemas.openxmlformats.org/officeDocument/2006/relationships/image" Target="../media/image104.emf"/><Relationship Id="rId41" Type="http://schemas.openxmlformats.org/officeDocument/2006/relationships/image" Target="../media/image110.emf"/><Relationship Id="rId1" Type="http://schemas.openxmlformats.org/officeDocument/2006/relationships/vmlDrawing" Target="../drawings/vmlDrawing8.vml"/><Relationship Id="rId6" Type="http://schemas.openxmlformats.org/officeDocument/2006/relationships/oleObject" Target="../embeddings/oleObject53.bin"/><Relationship Id="rId11" Type="http://schemas.openxmlformats.org/officeDocument/2006/relationships/image" Target="../media/image95.emf"/><Relationship Id="rId24" Type="http://schemas.openxmlformats.org/officeDocument/2006/relationships/oleObject" Target="../embeddings/oleObject62.bin"/><Relationship Id="rId32" Type="http://schemas.openxmlformats.org/officeDocument/2006/relationships/oleObject" Target="../embeddings/oleObject66.bin"/><Relationship Id="rId37" Type="http://schemas.openxmlformats.org/officeDocument/2006/relationships/image" Target="../media/image108.emf"/><Relationship Id="rId40" Type="http://schemas.openxmlformats.org/officeDocument/2006/relationships/oleObject" Target="../embeddings/oleObject70.bin"/><Relationship Id="rId5" Type="http://schemas.openxmlformats.org/officeDocument/2006/relationships/image" Target="../media/image92.emf"/><Relationship Id="rId15" Type="http://schemas.openxmlformats.org/officeDocument/2006/relationships/image" Target="../media/image97.emf"/><Relationship Id="rId23" Type="http://schemas.openxmlformats.org/officeDocument/2006/relationships/image" Target="../media/image101.emf"/><Relationship Id="rId28" Type="http://schemas.openxmlformats.org/officeDocument/2006/relationships/oleObject" Target="../embeddings/oleObject64.bin"/><Relationship Id="rId36" Type="http://schemas.openxmlformats.org/officeDocument/2006/relationships/oleObject" Target="../embeddings/oleObject68.bin"/><Relationship Id="rId10" Type="http://schemas.openxmlformats.org/officeDocument/2006/relationships/oleObject" Target="../embeddings/oleObject55.bin"/><Relationship Id="rId19" Type="http://schemas.openxmlformats.org/officeDocument/2006/relationships/image" Target="../media/image99.emf"/><Relationship Id="rId31" Type="http://schemas.openxmlformats.org/officeDocument/2006/relationships/image" Target="../media/image105.emf"/><Relationship Id="rId4" Type="http://schemas.openxmlformats.org/officeDocument/2006/relationships/oleObject" Target="../embeddings/oleObject52.bin"/><Relationship Id="rId9" Type="http://schemas.openxmlformats.org/officeDocument/2006/relationships/image" Target="../media/image94.emf"/><Relationship Id="rId14" Type="http://schemas.openxmlformats.org/officeDocument/2006/relationships/oleObject" Target="../embeddings/oleObject57.bin"/><Relationship Id="rId22" Type="http://schemas.openxmlformats.org/officeDocument/2006/relationships/oleObject" Target="../embeddings/oleObject61.bin"/><Relationship Id="rId27" Type="http://schemas.openxmlformats.org/officeDocument/2006/relationships/image" Target="../media/image103.emf"/><Relationship Id="rId30" Type="http://schemas.openxmlformats.org/officeDocument/2006/relationships/oleObject" Target="../embeddings/oleObject65.bin"/><Relationship Id="rId35" Type="http://schemas.openxmlformats.org/officeDocument/2006/relationships/image" Target="../media/image107.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115.emf"/><Relationship Id="rId18" Type="http://schemas.openxmlformats.org/officeDocument/2006/relationships/oleObject" Target="../embeddings/oleObject78.bin"/><Relationship Id="rId26" Type="http://schemas.openxmlformats.org/officeDocument/2006/relationships/oleObject" Target="../embeddings/oleObject82.bin"/><Relationship Id="rId3" Type="http://schemas.openxmlformats.org/officeDocument/2006/relationships/notesSlide" Target="../notesSlides/notesSlide40.xml"/><Relationship Id="rId21" Type="http://schemas.openxmlformats.org/officeDocument/2006/relationships/image" Target="../media/image119.emf"/><Relationship Id="rId7" Type="http://schemas.openxmlformats.org/officeDocument/2006/relationships/image" Target="../media/image112.emf"/><Relationship Id="rId12" Type="http://schemas.openxmlformats.org/officeDocument/2006/relationships/oleObject" Target="../embeddings/oleObject75.bin"/><Relationship Id="rId17" Type="http://schemas.openxmlformats.org/officeDocument/2006/relationships/image" Target="../media/image117.emf"/><Relationship Id="rId25" Type="http://schemas.openxmlformats.org/officeDocument/2006/relationships/image" Target="../media/image121.emf"/><Relationship Id="rId2" Type="http://schemas.openxmlformats.org/officeDocument/2006/relationships/slideLayout" Target="../slideLayouts/slideLayout6.xml"/><Relationship Id="rId16" Type="http://schemas.openxmlformats.org/officeDocument/2006/relationships/oleObject" Target="../embeddings/oleObject77.bin"/><Relationship Id="rId20" Type="http://schemas.openxmlformats.org/officeDocument/2006/relationships/oleObject" Target="../embeddings/oleObject79.bin"/><Relationship Id="rId29" Type="http://schemas.openxmlformats.org/officeDocument/2006/relationships/image" Target="../media/image123.emf"/><Relationship Id="rId1" Type="http://schemas.openxmlformats.org/officeDocument/2006/relationships/vmlDrawing" Target="../drawings/vmlDrawing9.vml"/><Relationship Id="rId6" Type="http://schemas.openxmlformats.org/officeDocument/2006/relationships/oleObject" Target="../embeddings/oleObject72.bin"/><Relationship Id="rId11" Type="http://schemas.openxmlformats.org/officeDocument/2006/relationships/image" Target="../media/image114.emf"/><Relationship Id="rId24" Type="http://schemas.openxmlformats.org/officeDocument/2006/relationships/oleObject" Target="../embeddings/oleObject81.bin"/><Relationship Id="rId5" Type="http://schemas.openxmlformats.org/officeDocument/2006/relationships/image" Target="../media/image111.emf"/><Relationship Id="rId15" Type="http://schemas.openxmlformats.org/officeDocument/2006/relationships/image" Target="../media/image116.emf"/><Relationship Id="rId23" Type="http://schemas.openxmlformats.org/officeDocument/2006/relationships/image" Target="../media/image120.emf"/><Relationship Id="rId28" Type="http://schemas.openxmlformats.org/officeDocument/2006/relationships/oleObject" Target="../embeddings/oleObject83.bin"/><Relationship Id="rId10" Type="http://schemas.openxmlformats.org/officeDocument/2006/relationships/oleObject" Target="../embeddings/oleObject74.bin"/><Relationship Id="rId19" Type="http://schemas.openxmlformats.org/officeDocument/2006/relationships/image" Target="../media/image118.emf"/><Relationship Id="rId31" Type="http://schemas.openxmlformats.org/officeDocument/2006/relationships/image" Target="../media/image124.emf"/><Relationship Id="rId4" Type="http://schemas.openxmlformats.org/officeDocument/2006/relationships/oleObject" Target="../embeddings/oleObject71.bin"/><Relationship Id="rId9" Type="http://schemas.openxmlformats.org/officeDocument/2006/relationships/image" Target="../media/image113.emf"/><Relationship Id="rId14" Type="http://schemas.openxmlformats.org/officeDocument/2006/relationships/oleObject" Target="../embeddings/oleObject76.bin"/><Relationship Id="rId22" Type="http://schemas.openxmlformats.org/officeDocument/2006/relationships/oleObject" Target="../embeddings/oleObject80.bin"/><Relationship Id="rId27" Type="http://schemas.openxmlformats.org/officeDocument/2006/relationships/image" Target="../media/image122.emf"/><Relationship Id="rId30" Type="http://schemas.openxmlformats.org/officeDocument/2006/relationships/oleObject" Target="../embeddings/oleObject84.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5FB038-CFDF-4A3A-9E37-228025520143}"/>
              </a:ext>
            </a:extLst>
          </p:cNvPr>
          <p:cNvSpPr txBox="1"/>
          <p:nvPr/>
        </p:nvSpPr>
        <p:spPr>
          <a:xfrm>
            <a:off x="3477490" y="1633020"/>
            <a:ext cx="5911273" cy="5539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chemeClr val="accent1">
                    <a:lumMod val="50000"/>
                  </a:schemeClr>
                </a:solidFill>
                <a:effectLst/>
                <a:uFillTx/>
                <a:latin typeface="华光楷体一_CNKI" panose="02000500000000000000" pitchFamily="2" charset="-122"/>
                <a:ea typeface="华光楷体一_CNKI" panose="02000500000000000000" pitchFamily="2" charset="-122"/>
                <a:sym typeface="Noto Sans CJK SC Medium"/>
              </a:rPr>
              <a:t>百润股份（</a:t>
            </a:r>
            <a:r>
              <a:rPr kumimoji="0" lang="en-US" altLang="zh-CN" sz="3600" b="1" i="0" u="none" strike="noStrike" cap="none" spc="0" normalizeH="0" baseline="0" dirty="0">
                <a:ln>
                  <a:noFill/>
                </a:ln>
                <a:solidFill>
                  <a:schemeClr val="accent1">
                    <a:lumMod val="50000"/>
                  </a:schemeClr>
                </a:solidFill>
                <a:effectLst/>
                <a:uFillTx/>
                <a:latin typeface="华光楷体一_CNKI" panose="02000500000000000000" pitchFamily="2" charset="-122"/>
                <a:ea typeface="华光楷体一_CNKI" panose="02000500000000000000" pitchFamily="2" charset="-122"/>
                <a:sym typeface="Noto Sans CJK SC Medium"/>
              </a:rPr>
              <a:t>002568.SH</a:t>
            </a:r>
            <a:r>
              <a:rPr kumimoji="0" lang="zh-CN" altLang="en-US" sz="3600" b="1" i="0" u="none" strike="noStrike" cap="none" spc="0" normalizeH="0" baseline="0" dirty="0">
                <a:ln>
                  <a:noFill/>
                </a:ln>
                <a:solidFill>
                  <a:schemeClr val="accent1">
                    <a:lumMod val="50000"/>
                  </a:schemeClr>
                </a:solidFill>
                <a:effectLst/>
                <a:uFillTx/>
                <a:latin typeface="华光楷体一_CNKI" panose="02000500000000000000" pitchFamily="2" charset="-122"/>
                <a:ea typeface="华光楷体一_CNKI" panose="02000500000000000000" pitchFamily="2" charset="-122"/>
                <a:sym typeface="Noto Sans CJK SC Medium"/>
              </a:rPr>
              <a:t>）估值</a:t>
            </a:r>
          </a:p>
        </p:txBody>
      </p:sp>
      <p:graphicFrame>
        <p:nvGraphicFramePr>
          <p:cNvPr id="3" name="表格 3">
            <a:extLst>
              <a:ext uri="{FF2B5EF4-FFF2-40B4-BE49-F238E27FC236}">
                <a16:creationId xmlns:a16="http://schemas.microsoft.com/office/drawing/2014/main" id="{A6E58FDD-5398-49CD-97CC-BE44938B6224}"/>
              </a:ext>
            </a:extLst>
          </p:cNvPr>
          <p:cNvGraphicFramePr>
            <a:graphicFrameLocks noGrp="1"/>
          </p:cNvGraphicFramePr>
          <p:nvPr>
            <p:extLst>
              <p:ext uri="{D42A27DB-BD31-4B8C-83A1-F6EECF244321}">
                <p14:modId xmlns:p14="http://schemas.microsoft.com/office/powerpoint/2010/main" val="1386806488"/>
              </p:ext>
            </p:extLst>
          </p:nvPr>
        </p:nvGraphicFramePr>
        <p:xfrm>
          <a:off x="110836" y="4229485"/>
          <a:ext cx="3537528" cy="1950410"/>
        </p:xfrm>
        <a:graphic>
          <a:graphicData uri="http://schemas.openxmlformats.org/drawingml/2006/table">
            <a:tbl>
              <a:tblPr firstRow="1" bandRow="1">
                <a:tableStyleId>{9D7B26C5-4107-4FEC-AEDC-1716B250A1EF}</a:tableStyleId>
              </a:tblPr>
              <a:tblGrid>
                <a:gridCol w="2124364">
                  <a:extLst>
                    <a:ext uri="{9D8B030D-6E8A-4147-A177-3AD203B41FA5}">
                      <a16:colId xmlns:a16="http://schemas.microsoft.com/office/drawing/2014/main" val="1390029289"/>
                    </a:ext>
                  </a:extLst>
                </a:gridCol>
                <a:gridCol w="1413164">
                  <a:extLst>
                    <a:ext uri="{9D8B030D-6E8A-4147-A177-3AD203B41FA5}">
                      <a16:colId xmlns:a16="http://schemas.microsoft.com/office/drawing/2014/main" val="2100444662"/>
                    </a:ext>
                  </a:extLst>
                </a:gridCol>
              </a:tblGrid>
              <a:tr h="390082">
                <a:tc>
                  <a:txBody>
                    <a:bodyPr/>
                    <a:lstStyle/>
                    <a:p>
                      <a:pPr algn="l"/>
                      <a:r>
                        <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股票代码</a:t>
                      </a:r>
                    </a:p>
                  </a:txBody>
                  <a:tcPr>
                    <a:solidFill>
                      <a:schemeClr val="accent1">
                        <a:lumMod val="75000"/>
                      </a:schemeClr>
                    </a:solidFill>
                  </a:tcPr>
                </a:tc>
                <a:tc>
                  <a:txBody>
                    <a:bodyPr/>
                    <a:lstStyle/>
                    <a:p>
                      <a:r>
                        <a:rPr lang="en-US" altLang="zh-CN"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002568</a:t>
                      </a:r>
                      <a:endPar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endParaRPr>
                    </a:p>
                  </a:txBody>
                  <a:tcPr>
                    <a:solidFill>
                      <a:schemeClr val="accent1">
                        <a:lumMod val="75000"/>
                      </a:schemeClr>
                    </a:solidFill>
                  </a:tcPr>
                </a:tc>
                <a:extLst>
                  <a:ext uri="{0D108BD9-81ED-4DB2-BD59-A6C34878D82A}">
                    <a16:rowId xmlns:a16="http://schemas.microsoft.com/office/drawing/2014/main" val="1290802747"/>
                  </a:ext>
                </a:extLst>
              </a:tr>
              <a:tr h="390082">
                <a:tc>
                  <a:txBody>
                    <a:bodyPr/>
                    <a:lstStyle/>
                    <a:p>
                      <a:pPr algn="l"/>
                      <a:r>
                        <a:rPr lang="en-US" altLang="zh-CN"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52</a:t>
                      </a:r>
                      <a:r>
                        <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周最高价</a:t>
                      </a:r>
                      <a:r>
                        <a:rPr lang="en-US" altLang="zh-CN"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a:t>
                      </a:r>
                      <a:r>
                        <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最低价</a:t>
                      </a:r>
                    </a:p>
                  </a:txBody>
                  <a:tcPr>
                    <a:solidFill>
                      <a:schemeClr val="accent1">
                        <a:lumMod val="75000"/>
                      </a:schemeClr>
                    </a:solidFill>
                  </a:tcPr>
                </a:tc>
                <a:tc>
                  <a:txBody>
                    <a:bodyPr/>
                    <a:lstStyle/>
                    <a:p>
                      <a:r>
                        <a:rPr lang="en-US" altLang="zh-CN"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59.81/33.35</a:t>
                      </a:r>
                      <a:endPar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endParaRPr>
                    </a:p>
                  </a:txBody>
                  <a:tcPr>
                    <a:solidFill>
                      <a:schemeClr val="accent1">
                        <a:lumMod val="75000"/>
                      </a:schemeClr>
                    </a:solidFill>
                  </a:tcPr>
                </a:tc>
                <a:extLst>
                  <a:ext uri="{0D108BD9-81ED-4DB2-BD59-A6C34878D82A}">
                    <a16:rowId xmlns:a16="http://schemas.microsoft.com/office/drawing/2014/main" val="733277595"/>
                  </a:ext>
                </a:extLst>
              </a:tr>
              <a:tr h="390082">
                <a:tc>
                  <a:txBody>
                    <a:bodyPr/>
                    <a:lstStyle/>
                    <a:p>
                      <a:pPr algn="l"/>
                      <a:r>
                        <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总市值（亿）</a:t>
                      </a:r>
                    </a:p>
                  </a:txBody>
                  <a:tcPr>
                    <a:solidFill>
                      <a:schemeClr val="accent1">
                        <a:lumMod val="75000"/>
                      </a:schemeClr>
                    </a:solidFill>
                  </a:tcPr>
                </a:tc>
                <a:tc>
                  <a:txBody>
                    <a:bodyPr/>
                    <a:lstStyle/>
                    <a:p>
                      <a:r>
                        <a:rPr lang="en-US" altLang="zh-CN"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266.7</a:t>
                      </a:r>
                      <a:endPar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endParaRPr>
                    </a:p>
                  </a:txBody>
                  <a:tcPr>
                    <a:solidFill>
                      <a:schemeClr val="accent1">
                        <a:lumMod val="75000"/>
                      </a:schemeClr>
                    </a:solidFill>
                  </a:tcPr>
                </a:tc>
                <a:extLst>
                  <a:ext uri="{0D108BD9-81ED-4DB2-BD59-A6C34878D82A}">
                    <a16:rowId xmlns:a16="http://schemas.microsoft.com/office/drawing/2014/main" val="974363304"/>
                  </a:ext>
                </a:extLst>
              </a:tr>
              <a:tr h="390082">
                <a:tc>
                  <a:txBody>
                    <a:bodyPr/>
                    <a:lstStyle/>
                    <a:p>
                      <a:pPr algn="l"/>
                      <a:r>
                        <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自由流通市值（亿）</a:t>
                      </a:r>
                    </a:p>
                  </a:txBody>
                  <a:tcPr>
                    <a:solidFill>
                      <a:schemeClr val="accent1">
                        <a:lumMod val="75000"/>
                      </a:schemeClr>
                    </a:solidFill>
                  </a:tcPr>
                </a:tc>
                <a:tc>
                  <a:txBody>
                    <a:bodyPr/>
                    <a:lstStyle/>
                    <a:p>
                      <a:r>
                        <a:rPr lang="en-US" altLang="zh-CN"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181.7</a:t>
                      </a:r>
                      <a:endPar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endParaRPr>
                    </a:p>
                  </a:txBody>
                  <a:tcPr>
                    <a:solidFill>
                      <a:schemeClr val="accent1">
                        <a:lumMod val="75000"/>
                      </a:schemeClr>
                    </a:solidFill>
                  </a:tcPr>
                </a:tc>
                <a:extLst>
                  <a:ext uri="{0D108BD9-81ED-4DB2-BD59-A6C34878D82A}">
                    <a16:rowId xmlns:a16="http://schemas.microsoft.com/office/drawing/2014/main" val="3850453188"/>
                  </a:ext>
                </a:extLst>
              </a:tr>
              <a:tr h="390082">
                <a:tc>
                  <a:txBody>
                    <a:bodyPr/>
                    <a:lstStyle/>
                    <a:p>
                      <a:pPr algn="l"/>
                      <a:r>
                        <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自由流通股数（百万）</a:t>
                      </a:r>
                    </a:p>
                  </a:txBody>
                  <a:tcPr>
                    <a:solidFill>
                      <a:schemeClr val="accent1">
                        <a:lumMod val="75000"/>
                      </a:schemeClr>
                    </a:solidFill>
                  </a:tcPr>
                </a:tc>
                <a:tc>
                  <a:txBody>
                    <a:bodyPr/>
                    <a:lstStyle/>
                    <a:p>
                      <a:r>
                        <a:rPr lang="en-US" altLang="zh-CN" sz="1600" dirty="0">
                          <a:solidFill>
                            <a:schemeClr val="accent6">
                              <a:lumMod val="40000"/>
                              <a:lumOff val="60000"/>
                            </a:schemeClr>
                          </a:solidFill>
                          <a:latin typeface="华光楷体一_CNKI" panose="02000500000000000000" pitchFamily="2" charset="-122"/>
                          <a:ea typeface="华光楷体一_CNKI" panose="02000500000000000000" pitchFamily="2" charset="-122"/>
                        </a:rPr>
                        <a:t>511.69</a:t>
                      </a:r>
                      <a:endParaRPr lang="zh-CN" altLang="en-US" sz="1600" dirty="0">
                        <a:solidFill>
                          <a:schemeClr val="accent6">
                            <a:lumMod val="40000"/>
                            <a:lumOff val="60000"/>
                          </a:schemeClr>
                        </a:solidFill>
                        <a:latin typeface="华光楷体一_CNKI" panose="02000500000000000000" pitchFamily="2" charset="-122"/>
                        <a:ea typeface="华光楷体一_CNKI" panose="02000500000000000000" pitchFamily="2" charset="-122"/>
                      </a:endParaRPr>
                    </a:p>
                  </a:txBody>
                  <a:tcPr>
                    <a:solidFill>
                      <a:schemeClr val="accent1">
                        <a:lumMod val="75000"/>
                      </a:schemeClr>
                    </a:solidFill>
                  </a:tcPr>
                </a:tc>
                <a:extLst>
                  <a:ext uri="{0D108BD9-81ED-4DB2-BD59-A6C34878D82A}">
                    <a16:rowId xmlns:a16="http://schemas.microsoft.com/office/drawing/2014/main" val="2781804375"/>
                  </a:ext>
                </a:extLst>
              </a:tr>
            </a:tbl>
          </a:graphicData>
        </a:graphic>
      </p:graphicFrame>
      <p:graphicFrame>
        <p:nvGraphicFramePr>
          <p:cNvPr id="5" name="表格 4">
            <a:extLst>
              <a:ext uri="{FF2B5EF4-FFF2-40B4-BE49-F238E27FC236}">
                <a16:creationId xmlns:a16="http://schemas.microsoft.com/office/drawing/2014/main" id="{56BB704B-84F1-433A-B46B-D398FCBAB2B0}"/>
              </a:ext>
            </a:extLst>
          </p:cNvPr>
          <p:cNvGraphicFramePr>
            <a:graphicFrameLocks noGrp="1"/>
          </p:cNvGraphicFramePr>
          <p:nvPr>
            <p:extLst>
              <p:ext uri="{D42A27DB-BD31-4B8C-83A1-F6EECF244321}">
                <p14:modId xmlns:p14="http://schemas.microsoft.com/office/powerpoint/2010/main" val="2964843087"/>
              </p:ext>
            </p:extLst>
          </p:nvPr>
        </p:nvGraphicFramePr>
        <p:xfrm>
          <a:off x="110836" y="3186699"/>
          <a:ext cx="3537528" cy="780164"/>
        </p:xfrm>
        <a:graphic>
          <a:graphicData uri="http://schemas.openxmlformats.org/drawingml/2006/table">
            <a:tbl>
              <a:tblPr firstRow="1" bandRow="1">
                <a:tableStyleId>{9D7B26C5-4107-4FEC-AEDC-1716B250A1EF}</a:tableStyleId>
              </a:tblPr>
              <a:tblGrid>
                <a:gridCol w="1911928">
                  <a:extLst>
                    <a:ext uri="{9D8B030D-6E8A-4147-A177-3AD203B41FA5}">
                      <a16:colId xmlns:a16="http://schemas.microsoft.com/office/drawing/2014/main" val="2392167291"/>
                    </a:ext>
                  </a:extLst>
                </a:gridCol>
                <a:gridCol w="1625600">
                  <a:extLst>
                    <a:ext uri="{9D8B030D-6E8A-4147-A177-3AD203B41FA5}">
                      <a16:colId xmlns:a16="http://schemas.microsoft.com/office/drawing/2014/main" val="1902325072"/>
                    </a:ext>
                  </a:extLst>
                </a:gridCol>
              </a:tblGrid>
              <a:tr h="390082">
                <a:tc>
                  <a:txBody>
                    <a:bodyPr/>
                    <a:lstStyle/>
                    <a:p>
                      <a:pPr algn="l"/>
                      <a:r>
                        <a:rPr lang="zh-CN" altLang="en-US" sz="1600" dirty="0">
                          <a:latin typeface="华光楷体一_CNKI" panose="02000500000000000000" pitchFamily="2" charset="-122"/>
                          <a:ea typeface="华光楷体一_CNKI" panose="02000500000000000000" pitchFamily="2" charset="-122"/>
                        </a:rPr>
                        <a:t>最新收盘价</a:t>
                      </a:r>
                    </a:p>
                  </a:txBody>
                  <a:tcPr>
                    <a:solidFill>
                      <a:schemeClr val="tx2">
                        <a:lumMod val="20000"/>
                        <a:lumOff val="80000"/>
                      </a:schemeClr>
                    </a:solidFill>
                  </a:tcPr>
                </a:tc>
                <a:tc>
                  <a:txBody>
                    <a:bodyPr/>
                    <a:lstStyle/>
                    <a:p>
                      <a:r>
                        <a:rPr lang="en-US" altLang="zh-CN" sz="1600" dirty="0">
                          <a:latin typeface="华光楷体一_CNKI" panose="02000500000000000000" pitchFamily="2" charset="-122"/>
                          <a:ea typeface="华光楷体一_CNKI" panose="02000500000000000000" pitchFamily="2" charset="-122"/>
                        </a:rPr>
                        <a:t>35.51</a:t>
                      </a:r>
                      <a:endParaRPr lang="zh-CN" altLang="en-US" sz="1600" dirty="0">
                        <a:latin typeface="华光楷体一_CNKI" panose="02000500000000000000" pitchFamily="2" charset="-122"/>
                        <a:ea typeface="华光楷体一_CNKI" panose="02000500000000000000" pitchFamily="2" charset="-122"/>
                      </a:endParaRPr>
                    </a:p>
                  </a:txBody>
                  <a:tcPr>
                    <a:solidFill>
                      <a:schemeClr val="tx2">
                        <a:lumMod val="20000"/>
                        <a:lumOff val="80000"/>
                      </a:schemeClr>
                    </a:solidFill>
                  </a:tcPr>
                </a:tc>
                <a:extLst>
                  <a:ext uri="{0D108BD9-81ED-4DB2-BD59-A6C34878D82A}">
                    <a16:rowId xmlns:a16="http://schemas.microsoft.com/office/drawing/2014/main" val="2074668700"/>
                  </a:ext>
                </a:extLst>
              </a:tr>
              <a:tr h="390082">
                <a:tc>
                  <a:txBody>
                    <a:bodyPr/>
                    <a:lstStyle/>
                    <a:p>
                      <a:pPr algn="l"/>
                      <a:r>
                        <a:rPr lang="zh-CN" altLang="en-US" sz="1600" dirty="0">
                          <a:latin typeface="华光楷体一_CNKI" panose="02000500000000000000" pitchFamily="2" charset="-122"/>
                          <a:ea typeface="华光楷体一_CNKI" panose="02000500000000000000" pitchFamily="2" charset="-122"/>
                        </a:rPr>
                        <a:t>目标价格区间</a:t>
                      </a:r>
                    </a:p>
                  </a:txBody>
                  <a:tcPr>
                    <a:solidFill>
                      <a:schemeClr val="tx2">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latin typeface="华文楷体" panose="02010600040101010101" pitchFamily="2" charset="-122"/>
                          <a:ea typeface="华文楷体" panose="02010600040101010101" pitchFamily="2" charset="-122"/>
                        </a:rPr>
                        <a:t>[38.11, 46.89]</a:t>
                      </a:r>
                    </a:p>
                  </a:txBody>
                  <a:tcPr>
                    <a:solidFill>
                      <a:schemeClr val="tx2">
                        <a:lumMod val="20000"/>
                        <a:lumOff val="80000"/>
                      </a:schemeClr>
                    </a:solidFill>
                  </a:tcPr>
                </a:tc>
                <a:extLst>
                  <a:ext uri="{0D108BD9-81ED-4DB2-BD59-A6C34878D82A}">
                    <a16:rowId xmlns:a16="http://schemas.microsoft.com/office/drawing/2014/main" val="2529098163"/>
                  </a:ext>
                </a:extLst>
              </a:tr>
            </a:tbl>
          </a:graphicData>
        </a:graphic>
      </p:graphicFrame>
      <p:sp>
        <p:nvSpPr>
          <p:cNvPr id="7" name="文本框 6">
            <a:extLst>
              <a:ext uri="{FF2B5EF4-FFF2-40B4-BE49-F238E27FC236}">
                <a16:creationId xmlns:a16="http://schemas.microsoft.com/office/drawing/2014/main" id="{2E8DA355-645B-440C-97E6-596F14985B72}"/>
              </a:ext>
            </a:extLst>
          </p:cNvPr>
          <p:cNvSpPr txBox="1"/>
          <p:nvPr/>
        </p:nvSpPr>
        <p:spPr>
          <a:xfrm>
            <a:off x="3117274" y="2354821"/>
            <a:ext cx="6433126" cy="36933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chemeClr val="accent6">
                    <a:lumMod val="50000"/>
                  </a:schemeClr>
                </a:solidFill>
                <a:effectLst/>
                <a:uFillTx/>
                <a:latin typeface="华光楷体一_CNKI" panose="02000500000000000000" pitchFamily="2" charset="-122"/>
                <a:ea typeface="华光楷体一_CNKI" panose="02000500000000000000" pitchFamily="2" charset="-122"/>
                <a:sym typeface="Noto Sans CJK SC Medium"/>
              </a:rPr>
              <a:t>基于机器学习、模糊实物期权和现金流折现模型</a:t>
            </a:r>
          </a:p>
        </p:txBody>
      </p:sp>
      <p:sp>
        <p:nvSpPr>
          <p:cNvPr id="8" name="文本框 7">
            <a:extLst>
              <a:ext uri="{FF2B5EF4-FFF2-40B4-BE49-F238E27FC236}">
                <a16:creationId xmlns:a16="http://schemas.microsoft.com/office/drawing/2014/main" id="{718E10B7-EE5F-4532-99C8-CC643DC908ED}"/>
              </a:ext>
            </a:extLst>
          </p:cNvPr>
          <p:cNvSpPr txBox="1"/>
          <p:nvPr/>
        </p:nvSpPr>
        <p:spPr>
          <a:xfrm>
            <a:off x="8377382" y="5222532"/>
            <a:ext cx="3814618"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小组：</a:t>
            </a:r>
            <a:r>
              <a:rPr kumimoji="0" lang="zh-CN" altLang="en-US" sz="160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星空组（一群追求那片星空的人）</a:t>
            </a:r>
            <a:endParaRPr kumimoji="0" lang="en-US" altLang="zh-CN" sz="160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lang="zh-CN" altLang="en-US" b="1" dirty="0">
                <a:latin typeface="华光楷体一_CNKI" panose="02000500000000000000" pitchFamily="2" charset="-122"/>
                <a:ea typeface="华光楷体一_CNKI" panose="02000500000000000000" pitchFamily="2" charset="-122"/>
              </a:rPr>
              <a:t>组员：</a:t>
            </a:r>
            <a:r>
              <a:rPr lang="zh-CN" altLang="en-US" sz="1600" dirty="0">
                <a:latin typeface="华光楷体一_CNKI" panose="02000500000000000000" pitchFamily="2" charset="-122"/>
                <a:ea typeface="华光楷体一_CNKI" panose="02000500000000000000" pitchFamily="2" charset="-122"/>
              </a:rPr>
              <a:t>侯世平（量化投资、平均场博弈）</a:t>
            </a:r>
            <a:endParaRPr lang="en-US" altLang="zh-CN" sz="1600" dirty="0">
              <a:latin typeface="华光楷体一_CNKI" panose="02000500000000000000" pitchFamily="2" charset="-122"/>
              <a:ea typeface="华光楷体一_CNKI" panose="02000500000000000000" pitchFamily="2" charset="-122"/>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           </a:t>
            </a:r>
            <a:r>
              <a:rPr kumimoji="0" lang="zh-CN" altLang="en-US" sz="1600" b="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许焕伟（金融工程、机器学习）</a:t>
            </a:r>
          </a:p>
        </p:txBody>
      </p:sp>
      <p:sp>
        <p:nvSpPr>
          <p:cNvPr id="9" name="文本框 8">
            <a:extLst>
              <a:ext uri="{FF2B5EF4-FFF2-40B4-BE49-F238E27FC236}">
                <a16:creationId xmlns:a16="http://schemas.microsoft.com/office/drawing/2014/main" id="{C56647DE-CE7F-4CB1-830F-9711047C429A}"/>
              </a:ext>
            </a:extLst>
          </p:cNvPr>
          <p:cNvSpPr txBox="1"/>
          <p:nvPr/>
        </p:nvSpPr>
        <p:spPr>
          <a:xfrm>
            <a:off x="5375564" y="6513080"/>
            <a:ext cx="4174836"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2022-03-27</a:t>
            </a:r>
            <a:endParaRPr kumimoji="0" lang="zh-CN" altLang="en-US" sz="1600" b="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endParaRPr>
          </a:p>
        </p:txBody>
      </p:sp>
      <p:pic>
        <p:nvPicPr>
          <p:cNvPr id="29" name="图片 28">
            <a:extLst>
              <a:ext uri="{FF2B5EF4-FFF2-40B4-BE49-F238E27FC236}">
                <a16:creationId xmlns:a16="http://schemas.microsoft.com/office/drawing/2014/main" id="{10C35BEF-DA69-487B-B96D-C7A8308C4CDA}"/>
              </a:ext>
            </a:extLst>
          </p:cNvPr>
          <p:cNvPicPr>
            <a:picLocks noChangeAspect="1"/>
          </p:cNvPicPr>
          <p:nvPr/>
        </p:nvPicPr>
        <p:blipFill>
          <a:blip r:embed="rId2"/>
          <a:stretch>
            <a:fillRect/>
          </a:stretch>
        </p:blipFill>
        <p:spPr>
          <a:xfrm>
            <a:off x="3814619" y="3161369"/>
            <a:ext cx="4211520" cy="2915410"/>
          </a:xfrm>
          <a:prstGeom prst="rect">
            <a:avLst/>
          </a:prstGeom>
        </p:spPr>
      </p:pic>
      <p:pic>
        <p:nvPicPr>
          <p:cNvPr id="11" name="图片 10">
            <a:extLst>
              <a:ext uri="{FF2B5EF4-FFF2-40B4-BE49-F238E27FC236}">
                <a16:creationId xmlns:a16="http://schemas.microsoft.com/office/drawing/2014/main" id="{B8339D5E-8B11-43DD-925E-D20E9AAF0C47}"/>
              </a:ext>
            </a:extLst>
          </p:cNvPr>
          <p:cNvPicPr>
            <a:picLocks noChangeAspect="1"/>
          </p:cNvPicPr>
          <p:nvPr/>
        </p:nvPicPr>
        <p:blipFill>
          <a:blip r:embed="rId3"/>
          <a:stretch>
            <a:fillRect/>
          </a:stretch>
        </p:blipFill>
        <p:spPr>
          <a:xfrm>
            <a:off x="8746837" y="3112260"/>
            <a:ext cx="1924050" cy="838200"/>
          </a:xfrm>
          <a:prstGeom prst="rect">
            <a:avLst/>
          </a:prstGeom>
        </p:spPr>
      </p:pic>
      <p:cxnSp>
        <p:nvCxnSpPr>
          <p:cNvPr id="13" name="直接箭头连接符 12">
            <a:extLst>
              <a:ext uri="{FF2B5EF4-FFF2-40B4-BE49-F238E27FC236}">
                <a16:creationId xmlns:a16="http://schemas.microsoft.com/office/drawing/2014/main" id="{C5967C42-B0E5-4CBA-AF10-BE564091F2EC}"/>
              </a:ext>
            </a:extLst>
          </p:cNvPr>
          <p:cNvCxnSpPr>
            <a:cxnSpLocks/>
          </p:cNvCxnSpPr>
          <p:nvPr/>
        </p:nvCxnSpPr>
        <p:spPr>
          <a:xfrm>
            <a:off x="4618182" y="3429000"/>
            <a:ext cx="3943927" cy="9945"/>
          </a:xfrm>
          <a:prstGeom prst="straightConnector1">
            <a:avLst/>
          </a:prstGeom>
          <a:noFill/>
          <a:ln w="12700" cap="flat">
            <a:solidFill>
              <a:srgbClr val="FF0000"/>
            </a:solidFill>
            <a:prstDash val="solid"/>
            <a:miter lim="800000"/>
            <a:tailEnd type="triangle"/>
          </a:ln>
        </p:spPr>
        <p:style>
          <a:lnRef idx="0">
            <a:srgbClr val="FFFFFF"/>
          </a:lnRef>
          <a:fillRef idx="0">
            <a:srgbClr val="FFFFFF"/>
          </a:fillRef>
          <a:effectRef idx="0">
            <a:srgbClr val="FFFFFF"/>
          </a:effectRef>
          <a:fontRef idx="none"/>
        </p:style>
      </p:cxnSp>
    </p:spTree>
  </p:cSld>
  <p:clrMapOvr>
    <a:masterClrMapping/>
  </p:clrMapOvr>
  <p:transition spd="med" advClick="0" advTm="3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F376B92-709E-419F-B974-E115C8595774}"/>
              </a:ext>
            </a:extLst>
          </p:cNvPr>
          <p:cNvSpPr txBox="1"/>
          <p:nvPr/>
        </p:nvSpPr>
        <p:spPr>
          <a:xfrm>
            <a:off x="242224" y="931397"/>
            <a:ext cx="11487958" cy="166199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defTabSz="914400" rtl="0" fontAlgn="auto" latinLnBrk="0" hangingPunct="0">
              <a:lnSpc>
                <a:spcPct val="150000"/>
              </a:lnSpc>
              <a:spcBef>
                <a:spcPts val="0"/>
              </a:spcBef>
              <a:spcAft>
                <a:spcPts val="0"/>
              </a:spcAft>
              <a:buClrTx/>
              <a:buSzTx/>
              <a:buFont typeface="Arial" panose="020B0604020202020204" pitchFamily="34" charset="0"/>
              <a:buChar char="•"/>
            </a:pPr>
            <a:r>
              <a:rPr lang="zh-CN" altLang="en-US" b="1" dirty="0">
                <a:latin typeface="华文楷体" panose="02010600040101010101" pitchFamily="2" charset="-122"/>
                <a:ea typeface="华文楷体" panose="02010600040101010101" pitchFamily="2" charset="-122"/>
              </a:rPr>
              <a:t>主营业务表现良好，保持深垦。</a:t>
            </a:r>
            <a:r>
              <a:rPr lang="zh-CN" altLang="en-US" dirty="0">
                <a:latin typeface="华文楷体" panose="02010600040101010101" pitchFamily="2" charset="-122"/>
                <a:ea typeface="华文楷体" panose="02010600040101010101" pitchFamily="2" charset="-122"/>
              </a:rPr>
              <a:t>预调酒业务权重大，收入利润贡献高，增速稳定。虽然受各种因素的叠加影响，主营业务利润率在不断降低，但一直保持在</a:t>
            </a:r>
            <a:r>
              <a:rPr lang="en-US" altLang="zh-CN" dirty="0">
                <a:latin typeface="华文楷体" panose="02010600040101010101" pitchFamily="2" charset="-122"/>
                <a:ea typeface="华文楷体" panose="02010600040101010101" pitchFamily="2" charset="-122"/>
              </a:rPr>
              <a:t>60%</a:t>
            </a:r>
            <a:r>
              <a:rPr lang="zh-CN" altLang="en-US" dirty="0">
                <a:latin typeface="华文楷体" panose="02010600040101010101" pitchFamily="2" charset="-122"/>
                <a:ea typeface="华文楷体" panose="02010600040101010101" pitchFamily="2" charset="-122"/>
              </a:rPr>
              <a:t>以上；如在</a:t>
            </a:r>
            <a:r>
              <a:rPr lang="en-US" altLang="zh-CN" dirty="0">
                <a:latin typeface="华文楷体" panose="02010600040101010101" pitchFamily="2" charset="-122"/>
                <a:ea typeface="华文楷体" panose="02010600040101010101" pitchFamily="2" charset="-122"/>
              </a:rPr>
              <a:t>2021Q3</a:t>
            </a:r>
            <a:r>
              <a:rPr lang="zh-CN" altLang="en-US" dirty="0">
                <a:latin typeface="华文楷体" panose="02010600040101010101" pitchFamily="2" charset="-122"/>
                <a:ea typeface="华文楷体" panose="02010600040101010101" pitchFamily="2" charset="-122"/>
              </a:rPr>
              <a:t>季度，主营业务利润率达到</a:t>
            </a:r>
            <a:r>
              <a:rPr lang="en-US" altLang="zh-CN" dirty="0">
                <a:latin typeface="华文楷体" panose="02010600040101010101" pitchFamily="2" charset="-122"/>
                <a:ea typeface="华文楷体" panose="02010600040101010101" pitchFamily="2" charset="-122"/>
              </a:rPr>
              <a:t>61.1903%</a:t>
            </a:r>
            <a:r>
              <a:rPr lang="zh-CN" altLang="en-US" dirty="0">
                <a:latin typeface="华文楷体" panose="02010600040101010101" pitchFamily="2" charset="-122"/>
                <a:ea typeface="华文楷体" panose="02010600040101010101" pitchFamily="2" charset="-122"/>
              </a:rPr>
              <a:t>（如图</a:t>
            </a:r>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所示）。受主营业务利润率和公司调整销售策略，主营利润比重和主营业务增长率也在持续优化，向良好发展。如图</a:t>
            </a: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所示，</a:t>
            </a:r>
            <a:r>
              <a:rPr lang="en-US" altLang="zh-CN" dirty="0">
                <a:latin typeface="华文楷体" panose="02010600040101010101" pitchFamily="2" charset="-122"/>
                <a:ea typeface="华文楷体" panose="02010600040101010101" pitchFamily="2" charset="-122"/>
              </a:rPr>
              <a:t>2020</a:t>
            </a:r>
            <a:r>
              <a:rPr lang="zh-CN" altLang="en-US" dirty="0">
                <a:latin typeface="华文楷体" panose="02010600040101010101" pitchFamily="2" charset="-122"/>
                <a:ea typeface="华文楷体" panose="02010600040101010101" pitchFamily="2" charset="-122"/>
              </a:rPr>
              <a:t>年前三季度主营业务再创佳绩，实现营收同比增长</a:t>
            </a:r>
            <a:r>
              <a:rPr lang="en-US" altLang="zh-CN" dirty="0">
                <a:latin typeface="华文楷体" panose="02010600040101010101" pitchFamily="2" charset="-122"/>
                <a:ea typeface="华文楷体" panose="02010600040101010101" pitchFamily="2" charset="-122"/>
              </a:rPr>
              <a:t>50.56%</a:t>
            </a:r>
            <a:r>
              <a:rPr lang="zh-CN" altLang="en-US" dirty="0">
                <a:latin typeface="华文楷体" panose="02010600040101010101" pitchFamily="2" charset="-122"/>
                <a:ea typeface="华文楷体" panose="02010600040101010101" pitchFamily="2" charset="-122"/>
              </a:rPr>
              <a:t>。</a:t>
            </a: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 name="文本框 2">
            <a:extLst>
              <a:ext uri="{FF2B5EF4-FFF2-40B4-BE49-F238E27FC236}">
                <a16:creationId xmlns:a16="http://schemas.microsoft.com/office/drawing/2014/main" id="{506B0A05-5131-4DCC-BF6F-E74D41DDCE24}"/>
              </a:ext>
            </a:extLst>
          </p:cNvPr>
          <p:cNvSpPr txBox="1"/>
          <p:nvPr/>
        </p:nvSpPr>
        <p:spPr>
          <a:xfrm>
            <a:off x="381585" y="3166382"/>
            <a:ext cx="3923522"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4</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：公司主营业务利润率表现图（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15" name="文本框 14">
            <a:extLst>
              <a:ext uri="{FF2B5EF4-FFF2-40B4-BE49-F238E27FC236}">
                <a16:creationId xmlns:a16="http://schemas.microsoft.com/office/drawing/2014/main" id="{C177CEF6-9300-4FDA-8668-F02D88CDC6F9}"/>
              </a:ext>
            </a:extLst>
          </p:cNvPr>
          <p:cNvSpPr txBox="1"/>
          <p:nvPr/>
        </p:nvSpPr>
        <p:spPr>
          <a:xfrm>
            <a:off x="6487404" y="3166382"/>
            <a:ext cx="4974923"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5</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：公司主营利润比重和主营业务增长率变化图（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pic>
        <p:nvPicPr>
          <p:cNvPr id="12" name="图片 11">
            <a:extLst>
              <a:ext uri="{FF2B5EF4-FFF2-40B4-BE49-F238E27FC236}">
                <a16:creationId xmlns:a16="http://schemas.microsoft.com/office/drawing/2014/main" id="{7BC25F81-CAB4-4D93-8296-5E5A5AE58015}"/>
              </a:ext>
            </a:extLst>
          </p:cNvPr>
          <p:cNvPicPr>
            <a:picLocks noChangeAspect="1"/>
          </p:cNvPicPr>
          <p:nvPr/>
        </p:nvPicPr>
        <p:blipFill>
          <a:blip r:embed="rId3"/>
          <a:stretch>
            <a:fillRect/>
          </a:stretch>
        </p:blipFill>
        <p:spPr>
          <a:xfrm>
            <a:off x="0" y="3412603"/>
            <a:ext cx="6003636" cy="3042699"/>
          </a:xfrm>
          <a:prstGeom prst="rect">
            <a:avLst/>
          </a:prstGeom>
        </p:spPr>
      </p:pic>
      <p:pic>
        <p:nvPicPr>
          <p:cNvPr id="13" name="图片 12">
            <a:extLst>
              <a:ext uri="{FF2B5EF4-FFF2-40B4-BE49-F238E27FC236}">
                <a16:creationId xmlns:a16="http://schemas.microsoft.com/office/drawing/2014/main" id="{559C0392-8188-40F1-B258-F17358235E06}"/>
              </a:ext>
            </a:extLst>
          </p:cNvPr>
          <p:cNvPicPr>
            <a:picLocks noChangeAspect="1"/>
          </p:cNvPicPr>
          <p:nvPr/>
        </p:nvPicPr>
        <p:blipFill>
          <a:blip r:embed="rId4"/>
          <a:stretch>
            <a:fillRect/>
          </a:stretch>
        </p:blipFill>
        <p:spPr>
          <a:xfrm>
            <a:off x="6096000" y="3412603"/>
            <a:ext cx="6003636" cy="3042699"/>
          </a:xfrm>
          <a:prstGeom prst="rect">
            <a:avLst/>
          </a:prstGeom>
        </p:spPr>
      </p:pic>
      <p:sp>
        <p:nvSpPr>
          <p:cNvPr id="10" name="文本框 9">
            <a:extLst>
              <a:ext uri="{FF2B5EF4-FFF2-40B4-BE49-F238E27FC236}">
                <a16:creationId xmlns:a16="http://schemas.microsoft.com/office/drawing/2014/main" id="{E4869907-A3E3-436F-A0E8-C9ADD782AFA5}"/>
              </a:ext>
            </a:extLst>
          </p:cNvPr>
          <p:cNvSpPr txBox="1"/>
          <p:nvPr/>
        </p:nvSpPr>
        <p:spPr>
          <a:xfrm>
            <a:off x="308836" y="267574"/>
            <a:ext cx="6498363"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1.2 </a:t>
            </a:r>
            <a:r>
              <a:rPr lang="zh-CN" altLang="en-US" sz="2000" b="1" dirty="0">
                <a:latin typeface="华文楷体" panose="02010600040101010101" pitchFamily="2" charset="-122"/>
                <a:ea typeface="华文楷体" panose="02010600040101010101" pitchFamily="2" charset="-122"/>
              </a:rPr>
              <a:t>利润稳定，盈利能力不断提升，主营业务表现良好。</a:t>
            </a:r>
          </a:p>
        </p:txBody>
      </p:sp>
      <p:sp>
        <p:nvSpPr>
          <p:cNvPr id="14" name="文本框 13">
            <a:extLst>
              <a:ext uri="{FF2B5EF4-FFF2-40B4-BE49-F238E27FC236}">
                <a16:creationId xmlns:a16="http://schemas.microsoft.com/office/drawing/2014/main" id="{D2FF3088-A6DE-4278-B456-3F8FF6D86126}"/>
              </a:ext>
            </a:extLst>
          </p:cNvPr>
          <p:cNvSpPr txBox="1"/>
          <p:nvPr/>
        </p:nvSpPr>
        <p:spPr>
          <a:xfrm>
            <a:off x="242224" y="6542058"/>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rPr>
              <a:t>数据来源：新浪财经</a:t>
            </a:r>
          </a:p>
        </p:txBody>
      </p:sp>
      <p:sp>
        <p:nvSpPr>
          <p:cNvPr id="16" name="文本框 15">
            <a:extLst>
              <a:ext uri="{FF2B5EF4-FFF2-40B4-BE49-F238E27FC236}">
                <a16:creationId xmlns:a16="http://schemas.microsoft.com/office/drawing/2014/main" id="{D9EBAB90-EC73-4525-8551-01C3EE52FF5E}"/>
              </a:ext>
            </a:extLst>
          </p:cNvPr>
          <p:cNvSpPr txBox="1"/>
          <p:nvPr/>
        </p:nvSpPr>
        <p:spPr>
          <a:xfrm>
            <a:off x="6860564" y="6581001"/>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rPr>
              <a:t>数据来源：新浪财经</a:t>
            </a:r>
          </a:p>
        </p:txBody>
      </p:sp>
    </p:spTree>
    <p:extLst>
      <p:ext uri="{BB962C8B-B14F-4D97-AF65-F5344CB8AC3E}">
        <p14:creationId xmlns:p14="http://schemas.microsoft.com/office/powerpoint/2010/main" val="2644847911"/>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308837" y="267574"/>
            <a:ext cx="5643846"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1.3 </a:t>
            </a:r>
            <a:r>
              <a:rPr lang="zh-CN" altLang="en-US" sz="2000" b="1" dirty="0">
                <a:latin typeface="华文楷体" panose="02010600040101010101" pitchFamily="2" charset="-122"/>
                <a:ea typeface="华文楷体" panose="02010600040101010101" pitchFamily="2" charset="-122"/>
              </a:rPr>
              <a:t>主产品稳定发展，新品推广持续推进</a:t>
            </a:r>
          </a:p>
        </p:txBody>
      </p:sp>
      <p:sp>
        <p:nvSpPr>
          <p:cNvPr id="4" name="文本框 3">
            <a:extLst>
              <a:ext uri="{FF2B5EF4-FFF2-40B4-BE49-F238E27FC236}">
                <a16:creationId xmlns:a16="http://schemas.microsoft.com/office/drawing/2014/main" id="{EF376B92-709E-419F-B974-E115C8595774}"/>
              </a:ext>
            </a:extLst>
          </p:cNvPr>
          <p:cNvSpPr txBox="1"/>
          <p:nvPr/>
        </p:nvSpPr>
        <p:spPr>
          <a:xfrm>
            <a:off x="515938" y="929487"/>
            <a:ext cx="11414861" cy="24929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pPr>
            <a:r>
              <a:rPr lang="zh-CN" altLang="en-US" b="1" dirty="0">
                <a:latin typeface="华文楷体" panose="02010600040101010101" pitchFamily="2" charset="-122"/>
                <a:ea typeface="华文楷体" panose="02010600040101010101" pitchFamily="2" charset="-122"/>
              </a:rPr>
              <a:t>利润稳定增长，经营性净现金流充裕并屡创新高：</a:t>
            </a:r>
            <a:r>
              <a:rPr lang="zh-CN" altLang="en-US" dirty="0">
                <a:latin typeface="华文楷体" panose="02010600040101010101" pitchFamily="2" charset="-122"/>
                <a:ea typeface="华文楷体" panose="02010600040101010101" pitchFamily="2" charset="-122"/>
              </a:rPr>
              <a:t>公司的香精香料产品具有品种多、用量小、作用大、专业性强的特点，主要包括食品香精、日化香精、化工原料等三大类。公司香精香料业务主要包括“百润（</a:t>
            </a:r>
            <a:r>
              <a:rPr lang="en-US" altLang="zh-CN" dirty="0">
                <a:latin typeface="华文楷体" panose="02010600040101010101" pitchFamily="2" charset="-122"/>
                <a:ea typeface="华文楷体" panose="02010600040101010101" pitchFamily="2" charset="-122"/>
              </a:rPr>
              <a:t>BAIRUN</a:t>
            </a:r>
            <a:r>
              <a:rPr lang="zh-CN" altLang="en-US" dirty="0">
                <a:latin typeface="华文楷体" panose="02010600040101010101" pitchFamily="2" charset="-122"/>
                <a:ea typeface="华文楷体" panose="02010600040101010101" pitchFamily="2" charset="-122"/>
              </a:rPr>
              <a:t>）” 牌香精香料的研发、生产、销售和服务。公司的香精香料产品主要是食用香精。食用香精广泛应用于食品工业，包含果汁饮料、冰品乳品、烘焙类食品等众多食品领 域，也应用于烟草行业。香精香料市场成熟度较高，竞争格局稳定。公司自上市以来，该项业务的发展较为稳定，近</a:t>
            </a: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年该项业务的收入复合增速为</a:t>
            </a:r>
            <a:r>
              <a:rPr lang="en-US" altLang="zh-CN" dirty="0">
                <a:latin typeface="华文楷体" panose="02010600040101010101" pitchFamily="2" charset="-122"/>
                <a:ea typeface="华文楷体" panose="02010600040101010101" pitchFamily="2" charset="-122"/>
              </a:rPr>
              <a:t>6.33%</a:t>
            </a:r>
            <a:r>
              <a:rPr lang="zh-CN" altLang="en-US" dirty="0">
                <a:latin typeface="华文楷体" panose="02010600040101010101" pitchFamily="2" charset="-122"/>
                <a:ea typeface="华文楷体" panose="02010600040101010101" pitchFamily="2" charset="-122"/>
              </a:rPr>
              <a:t>，毛利率保持在 </a:t>
            </a:r>
            <a:r>
              <a:rPr lang="en-US" altLang="zh-CN" dirty="0">
                <a:latin typeface="华文楷体" panose="02010600040101010101" pitchFamily="2" charset="-122"/>
                <a:ea typeface="华文楷体" panose="02010600040101010101" pitchFamily="2" charset="-122"/>
              </a:rPr>
              <a:t>66%-74%</a:t>
            </a:r>
            <a:r>
              <a:rPr lang="zh-CN" altLang="en-US" dirty="0">
                <a:latin typeface="华文楷体" panose="02010600040101010101" pitchFamily="2" charset="-122"/>
                <a:ea typeface="华文楷体" panose="02010600040101010101" pitchFamily="2" charset="-122"/>
              </a:rPr>
              <a:t>之间，能够较稳定的为公司提供收入和利润支持。</a:t>
            </a:r>
            <a:endParaRPr lang="en-US" altLang="zh-CN" dirty="0">
              <a:latin typeface="华文楷体" panose="02010600040101010101" pitchFamily="2" charset="-122"/>
              <a:ea typeface="华文楷体" panose="02010600040101010101" pitchFamily="2" charset="-122"/>
            </a:endParaRP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2" name="文本框 11">
            <a:extLst>
              <a:ext uri="{FF2B5EF4-FFF2-40B4-BE49-F238E27FC236}">
                <a16:creationId xmlns:a16="http://schemas.microsoft.com/office/drawing/2014/main" id="{6C7D76E8-1834-4AB6-9D56-E18B339E05FD}"/>
              </a:ext>
            </a:extLst>
          </p:cNvPr>
          <p:cNvSpPr txBox="1"/>
          <p:nvPr/>
        </p:nvSpPr>
        <p:spPr>
          <a:xfrm>
            <a:off x="308837" y="3753017"/>
            <a:ext cx="11621962" cy="2130263"/>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nSpc>
                <a:spcPct val="150000"/>
              </a:lnSpc>
              <a:buFont typeface="Arial" panose="020B0604020202020204" pitchFamily="34" charset="0"/>
              <a:buChar char="•"/>
            </a:pPr>
            <a:r>
              <a:rPr lang="zh-CN" altLang="en-US" b="1" dirty="0">
                <a:latin typeface="华文楷体" panose="02010600040101010101" pitchFamily="2" charset="-122"/>
                <a:ea typeface="华文楷体" panose="02010600040101010101" pitchFamily="2" charset="-122"/>
              </a:rPr>
              <a:t>主要产品市占率高，处于行业绝对领先地位：</a:t>
            </a:r>
            <a:r>
              <a:rPr lang="zh-CN" altLang="en-US" dirty="0">
                <a:latin typeface="华文楷体" panose="02010600040101010101" pitchFamily="2" charset="-122"/>
                <a:ea typeface="华文楷体" panose="02010600040101010101" pitchFamily="2" charset="-122"/>
              </a:rPr>
              <a:t>在预调鸡尾酒方面，</a:t>
            </a:r>
            <a:r>
              <a:rPr lang="en-US" altLang="zh-CN" dirty="0">
                <a:latin typeface="华文楷体" panose="02010600040101010101" pitchFamily="2" charset="-122"/>
                <a:ea typeface="华文楷体" panose="02010600040101010101" pitchFamily="2" charset="-122"/>
              </a:rPr>
              <a:t>2020</a:t>
            </a:r>
            <a:r>
              <a:rPr lang="zh-CN" altLang="en-US" dirty="0">
                <a:latin typeface="华文楷体" panose="02010600040101010101" pitchFamily="2" charset="-122"/>
                <a:ea typeface="华文楷体" panose="02010600040101010101" pitchFamily="2" charset="-122"/>
              </a:rPr>
              <a:t>年市场占有率高达</a:t>
            </a:r>
            <a:r>
              <a:rPr lang="en-US" altLang="zh-CN" dirty="0">
                <a:latin typeface="华文楷体" panose="02010600040101010101" pitchFamily="2" charset="-122"/>
                <a:ea typeface="华文楷体" panose="02010600040101010101" pitchFamily="2" charset="-122"/>
              </a:rPr>
              <a:t>86.8%</a:t>
            </a:r>
            <a:r>
              <a:rPr lang="zh-CN" altLang="en-US" dirty="0">
                <a:latin typeface="华文楷体" panose="02010600040101010101" pitchFamily="2" charset="-122"/>
                <a:ea typeface="华文楷体" panose="02010600040101010101" pitchFamily="2" charset="-122"/>
              </a:rPr>
              <a:t>，其品牌</a:t>
            </a:r>
            <a:r>
              <a:rPr lang="en-US" altLang="zh-CN" dirty="0">
                <a:latin typeface="华文楷体" panose="02010600040101010101" pitchFamily="2" charset="-122"/>
                <a:ea typeface="华文楷体" panose="02010600040101010101" pitchFamily="2" charset="-122"/>
              </a:rPr>
              <a:t>RIO</a:t>
            </a:r>
            <a:r>
              <a:rPr lang="zh-CN" altLang="en-US" dirty="0">
                <a:latin typeface="华文楷体" panose="02010600040101010101" pitchFamily="2" charset="-122"/>
                <a:ea typeface="华文楷体" panose="02010600040101010101" pitchFamily="2" charset="-122"/>
              </a:rPr>
              <a:t>在预调酒行业具有品牌优势。在价格带</a:t>
            </a:r>
            <a:r>
              <a:rPr lang="en-US" altLang="zh-CN" dirty="0">
                <a:latin typeface="华文楷体" panose="02010600040101010101" pitchFamily="2" charset="-122"/>
                <a:ea typeface="华文楷体" panose="02010600040101010101" pitchFamily="2" charset="-122"/>
              </a:rPr>
              <a:t>5.9</a:t>
            </a:r>
            <a:r>
              <a:rPr lang="zh-CN" altLang="en-US" dirty="0">
                <a:latin typeface="华文楷体" panose="02010600040101010101" pitchFamily="2" charset="-122"/>
                <a:ea typeface="华文楷体" panose="02010600040101010101" pitchFamily="2" charset="-122"/>
              </a:rPr>
              <a:t>元、酒精度</a:t>
            </a: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度以及产品特性等方面形成隔度，有效避免产品间的相互替代。此外，公司去年</a:t>
            </a:r>
            <a:r>
              <a:rPr lang="en-US" altLang="zh-CN" dirty="0">
                <a:latin typeface="华文楷体" panose="02010600040101010101" pitchFamily="2" charset="-122"/>
                <a:ea typeface="华文楷体" panose="02010600040101010101" pitchFamily="2" charset="-122"/>
              </a:rPr>
              <a:t>9</a:t>
            </a:r>
            <a:r>
              <a:rPr lang="zh-CN" altLang="en-US" dirty="0">
                <a:latin typeface="华文楷体" panose="02010600040101010101" pitchFamily="2" charset="-122"/>
                <a:ea typeface="华文楷体" panose="02010600040101010101" pitchFamily="2" charset="-122"/>
              </a:rPr>
              <a:t>月推出梅酒新品梅之美，切入果酒赛道。同时公司积极推进伏特加威士忌工厂建设和烈酒陈酿项目建设。一方面可提前布局威士忌品类，推进经营年轻群体战略的进一步延申；另一方面可保证基酒的品质、提升产品质量。</a:t>
            </a:r>
          </a:p>
        </p:txBody>
      </p:sp>
    </p:spTree>
    <p:extLst>
      <p:ext uri="{BB962C8B-B14F-4D97-AF65-F5344CB8AC3E}">
        <p14:creationId xmlns:p14="http://schemas.microsoft.com/office/powerpoint/2010/main" val="3586080991"/>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2" name="组合 10"/>
          <p:cNvGrpSpPr/>
          <p:nvPr/>
        </p:nvGrpSpPr>
        <p:grpSpPr>
          <a:xfrm>
            <a:off x="882021" y="2747537"/>
            <a:ext cx="7201019" cy="2301054"/>
            <a:chOff x="0" y="0"/>
            <a:chExt cx="7201017" cy="2301052"/>
          </a:xfrm>
        </p:grpSpPr>
        <p:sp>
          <p:nvSpPr>
            <p:cNvPr id="277" name="文本框 4"/>
            <p:cNvSpPr/>
            <p:nvPr/>
          </p:nvSpPr>
          <p:spPr>
            <a:xfrm>
              <a:off x="1529961" y="1007969"/>
              <a:ext cx="5671056" cy="3385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1600">
                  <a:solidFill>
                    <a:srgbClr val="3A414B"/>
                  </a:solidFill>
                </a:defRPr>
              </a:lvl1pPr>
            </a:lstStyle>
            <a:p>
              <a:endParaRPr dirty="0"/>
            </a:p>
          </p:txBody>
        </p:sp>
        <p:grpSp>
          <p:nvGrpSpPr>
            <p:cNvPr id="281" name="组合 9"/>
            <p:cNvGrpSpPr/>
            <p:nvPr/>
          </p:nvGrpSpPr>
          <p:grpSpPr>
            <a:xfrm>
              <a:off x="0" y="0"/>
              <a:ext cx="1386218" cy="2301052"/>
              <a:chOff x="0" y="0"/>
              <a:chExt cx="1386217" cy="2301052"/>
            </a:xfrm>
          </p:grpSpPr>
          <p:sp>
            <p:nvSpPr>
              <p:cNvPr id="279" name="文本框 7"/>
              <p:cNvSpPr/>
              <p:nvPr/>
            </p:nvSpPr>
            <p:spPr>
              <a:xfrm>
                <a:off x="0" y="0"/>
                <a:ext cx="1270000" cy="1270000"/>
              </a:xfrm>
              <a:prstGeom prst="line">
                <a:avLst/>
              </a:prstGeom>
              <a:noFill/>
              <a:ln w="12700" cap="flat">
                <a:noFill/>
                <a:miter lim="400000"/>
              </a:ln>
              <a:effectLst/>
            </p:spPr>
            <p:txBody>
              <a:bodyPr wrap="none" lIns="45719" tIns="45719" rIns="45719" bIns="45719" numCol="1" anchor="t">
                <a:spAutoFit/>
              </a:bodyPr>
              <a:lstStyle>
                <a:lvl1pPr>
                  <a:defRPr sz="8000">
                    <a:solidFill>
                      <a:schemeClr val="accent1"/>
                    </a:solidFill>
                    <a:latin typeface="思源黑体 CN Bold"/>
                    <a:ea typeface="思源黑体 CN Bold"/>
                    <a:cs typeface="思源黑体 CN Bold"/>
                    <a:sym typeface="思源黑体 CN Bold"/>
                  </a:defRPr>
                </a:lvl1pPr>
              </a:lstStyle>
              <a:p>
                <a:endParaRPr dirty="0"/>
              </a:p>
            </p:txBody>
          </p:sp>
          <p:sp>
            <p:nvSpPr>
              <p:cNvPr id="280" name="文本框 8"/>
              <p:cNvSpPr/>
              <p:nvPr/>
            </p:nvSpPr>
            <p:spPr>
              <a:xfrm>
                <a:off x="116217" y="1031052"/>
                <a:ext cx="1270001" cy="1270001"/>
              </a:xfrm>
              <a:prstGeom prst="line">
                <a:avLst/>
              </a:prstGeom>
              <a:noFill/>
              <a:ln w="12700" cap="flat">
                <a:noFill/>
                <a:miter lim="400000"/>
              </a:ln>
              <a:effectLst/>
            </p:spPr>
            <p:txBody>
              <a:bodyPr wrap="none" lIns="45719" tIns="45719" rIns="45719" bIns="45719" numCol="1" anchor="t">
                <a:spAutoFit/>
              </a:bodyPr>
              <a:lstStyle>
                <a:lvl1pPr>
                  <a:defRPr sz="3600">
                    <a:solidFill>
                      <a:schemeClr val="accent1"/>
                    </a:solidFill>
                  </a:defRPr>
                </a:lvl1pPr>
              </a:lstStyle>
              <a:p>
                <a:endParaRPr dirty="0"/>
              </a:p>
            </p:txBody>
          </p:sp>
        </p:grpSp>
      </p:grpSp>
      <p:sp>
        <p:nvSpPr>
          <p:cNvPr id="3" name="文本框 2">
            <a:extLst>
              <a:ext uri="{FF2B5EF4-FFF2-40B4-BE49-F238E27FC236}">
                <a16:creationId xmlns:a16="http://schemas.microsoft.com/office/drawing/2014/main" id="{79EE4B8F-074F-4EEB-904C-84919C247E33}"/>
              </a:ext>
            </a:extLst>
          </p:cNvPr>
          <p:cNvSpPr txBox="1"/>
          <p:nvPr/>
        </p:nvSpPr>
        <p:spPr>
          <a:xfrm>
            <a:off x="998238" y="2463857"/>
            <a:ext cx="5227782" cy="61555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400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2. </a:t>
            </a:r>
            <a:r>
              <a:rPr kumimoji="0" lang="zh-CN" altLang="en-US" sz="400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预调鸡尾酒销售分析</a:t>
            </a:r>
          </a:p>
        </p:txBody>
      </p:sp>
      <p:sp>
        <p:nvSpPr>
          <p:cNvPr id="4" name="文本框 3">
            <a:extLst>
              <a:ext uri="{FF2B5EF4-FFF2-40B4-BE49-F238E27FC236}">
                <a16:creationId xmlns:a16="http://schemas.microsoft.com/office/drawing/2014/main" id="{6C276D25-304D-4926-B4A2-2503A5B3E563}"/>
              </a:ext>
            </a:extLst>
          </p:cNvPr>
          <p:cNvSpPr txBox="1"/>
          <p:nvPr/>
        </p:nvSpPr>
        <p:spPr>
          <a:xfrm>
            <a:off x="1517020" y="3255368"/>
            <a:ext cx="5133161"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注：由于难以获取行业数据，数据全部通过爬取淘宝网。</a:t>
            </a:r>
          </a:p>
        </p:txBody>
      </p:sp>
    </p:spTree>
    <p:extLst>
      <p:ext uri="{BB962C8B-B14F-4D97-AF65-F5344CB8AC3E}">
        <p14:creationId xmlns:p14="http://schemas.microsoft.com/office/powerpoint/2010/main" val="1415637457"/>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399670" y="232448"/>
            <a:ext cx="7290978"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2. </a:t>
            </a:r>
            <a:r>
              <a:rPr lang="zh-CN" altLang="en-US" sz="2000" b="1" dirty="0">
                <a:latin typeface="华文楷体" panose="02010600040101010101" pitchFamily="2" charset="-122"/>
                <a:ea typeface="华文楷体" panose="02010600040101010101" pitchFamily="2" charset="-122"/>
              </a:rPr>
              <a:t>预调鸡尾酒销售分析</a:t>
            </a: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7" name="文本框 6">
            <a:extLst>
              <a:ext uri="{FF2B5EF4-FFF2-40B4-BE49-F238E27FC236}">
                <a16:creationId xmlns:a16="http://schemas.microsoft.com/office/drawing/2014/main" id="{425F0808-0FFE-462D-B195-F17C10DAAF22}"/>
              </a:ext>
            </a:extLst>
          </p:cNvPr>
          <p:cNvSpPr txBox="1"/>
          <p:nvPr/>
        </p:nvSpPr>
        <p:spPr>
          <a:xfrm>
            <a:off x="187692" y="875839"/>
            <a:ext cx="11293107" cy="1938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r>
              <a:rPr kumimoji="0" lang="zh-CN" altLang="en-US"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解释：</a:t>
            </a: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对于详情预调鸡尾酒行业分析可以见“申港证券研究所报告</a:t>
            </a:r>
            <a:r>
              <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a:t>
            </a: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时来天地皆同力</a:t>
            </a:r>
            <a:r>
              <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a:t>
            </a: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a:t>
            </a: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链接：</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hlinkClick r:id="rId3"/>
              </a:rPr>
              <a:t>https://data.eastmoney.com/report/info/AP202112261536813088.html</a:t>
            </a:r>
            <a:r>
              <a:rPr lang="zh-CN" altLang="en-US" sz="1800" kern="100" dirty="0">
                <a:effectLst/>
                <a:latin typeface="华文楷体" panose="02010600040101010101" pitchFamily="2" charset="-122"/>
                <a:ea typeface="华文楷体" panose="02010600040101010101" pitchFamily="2" charset="-122"/>
                <a:cs typeface="Times New Roman" panose="02020603050405020304" pitchFamily="18" charset="0"/>
              </a:rPr>
              <a:t>。由于本组缺少相关数据，为此为了分析预调鸡尾酒的销售情况，本组通过</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Python</a:t>
            </a:r>
            <a:r>
              <a:rPr lang="zh-CN" altLang="en-US" sz="1800" kern="100" dirty="0">
                <a:effectLst/>
                <a:latin typeface="华文楷体" panose="02010600040101010101" pitchFamily="2" charset="-122"/>
                <a:ea typeface="华文楷体" panose="02010600040101010101" pitchFamily="2" charset="-122"/>
                <a:cs typeface="Times New Roman" panose="02020603050405020304" pitchFamily="18" charset="0"/>
              </a:rPr>
              <a:t>爬取淘宝网相关数据进行分析，代码如附件所示。</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1800" b="1"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分析：</a:t>
            </a:r>
            <a:r>
              <a:rPr lang="zh-CN" altLang="en-US" sz="1800" kern="100" dirty="0">
                <a:effectLst/>
                <a:latin typeface="华文楷体" panose="02010600040101010101" pitchFamily="2" charset="-122"/>
                <a:ea typeface="华文楷体" panose="02010600040101010101" pitchFamily="2" charset="-122"/>
                <a:cs typeface="Times New Roman" panose="02020603050405020304" pitchFamily="18" charset="0"/>
              </a:rPr>
              <a:t>通过在淘宝网搜索框输入“预调鸡尾酒”，搜索结果如下图</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6</a:t>
            </a:r>
            <a:r>
              <a:rPr lang="zh-CN" altLang="en-US" sz="1800" kern="100" dirty="0">
                <a:effectLst/>
                <a:latin typeface="华文楷体" panose="02010600040101010101" pitchFamily="2" charset="-122"/>
                <a:ea typeface="华文楷体" panose="02010600040101010101" pitchFamily="2" charset="-122"/>
                <a:cs typeface="Times New Roman" panose="02020603050405020304" pitchFamily="18" charset="0"/>
              </a:rPr>
              <a:t>所示。图中显示总共有</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46</a:t>
            </a:r>
            <a:r>
              <a:rPr lang="zh-CN" altLang="en-US" sz="1800" kern="100" dirty="0">
                <a:effectLst/>
                <a:latin typeface="华文楷体" panose="02010600040101010101" pitchFamily="2" charset="-122"/>
                <a:ea typeface="华文楷体" panose="02010600040101010101" pitchFamily="2" charset="-122"/>
                <a:cs typeface="Times New Roman" panose="02020603050405020304" pitchFamily="18" charset="0"/>
              </a:rPr>
              <a:t>页，每页有</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49</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个产品。通过爬取这些商品的“商品名”、“价格”、“付款人数”、“店铺地区”数据，然后通过</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Jieba</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词频对“商品名”进行提取，然后分析全部数据集。</a:t>
            </a:r>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EA701A6C-6917-43E8-BB69-51AD332EF7D2}"/>
              </a:ext>
            </a:extLst>
          </p:cNvPr>
          <p:cNvPicPr>
            <a:picLocks noChangeAspect="1"/>
          </p:cNvPicPr>
          <p:nvPr/>
        </p:nvPicPr>
        <p:blipFill>
          <a:blip r:embed="rId4"/>
          <a:stretch>
            <a:fillRect/>
          </a:stretch>
        </p:blipFill>
        <p:spPr>
          <a:xfrm>
            <a:off x="501729" y="3622253"/>
            <a:ext cx="10628089" cy="2480053"/>
          </a:xfrm>
          <a:prstGeom prst="rect">
            <a:avLst/>
          </a:prstGeom>
        </p:spPr>
      </p:pic>
      <p:sp>
        <p:nvSpPr>
          <p:cNvPr id="10" name="文本框 9">
            <a:extLst>
              <a:ext uri="{FF2B5EF4-FFF2-40B4-BE49-F238E27FC236}">
                <a16:creationId xmlns:a16="http://schemas.microsoft.com/office/drawing/2014/main" id="{09AA206F-10C0-4F6E-AD25-7D4C0E5F0707}"/>
              </a:ext>
            </a:extLst>
          </p:cNvPr>
          <p:cNvSpPr txBox="1"/>
          <p:nvPr/>
        </p:nvSpPr>
        <p:spPr>
          <a:xfrm>
            <a:off x="501729" y="6348553"/>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资料来源：淘宝网</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EFE1AE2A-DCE5-4084-81D0-E0C94E910E01}"/>
              </a:ext>
            </a:extLst>
          </p:cNvPr>
          <p:cNvSpPr txBox="1"/>
          <p:nvPr/>
        </p:nvSpPr>
        <p:spPr>
          <a:xfrm>
            <a:off x="501729" y="3112636"/>
            <a:ext cx="3923522"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rPr>
              <a:t>6</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rPr>
              <a:t>：淘宝网搜索预调鸡尾酒的结果</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Tree>
    <p:extLst>
      <p:ext uri="{BB962C8B-B14F-4D97-AF65-F5344CB8AC3E}">
        <p14:creationId xmlns:p14="http://schemas.microsoft.com/office/powerpoint/2010/main" val="3904999418"/>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399670" y="232448"/>
            <a:ext cx="7290978"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2. </a:t>
            </a:r>
            <a:r>
              <a:rPr lang="zh-CN" altLang="en-US" sz="2000" b="1" dirty="0">
                <a:latin typeface="华文楷体" panose="02010600040101010101" pitchFamily="2" charset="-122"/>
                <a:ea typeface="华文楷体" panose="02010600040101010101" pitchFamily="2" charset="-122"/>
              </a:rPr>
              <a:t>预调鸡尾酒销售分析</a:t>
            </a: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8" name="图片 7">
            <a:extLst>
              <a:ext uri="{FF2B5EF4-FFF2-40B4-BE49-F238E27FC236}">
                <a16:creationId xmlns:a16="http://schemas.microsoft.com/office/drawing/2014/main" id="{0B7D5393-4655-44D2-94BC-14D1ACFB1FEB}"/>
              </a:ext>
            </a:extLst>
          </p:cNvPr>
          <p:cNvPicPr>
            <a:picLocks noChangeAspect="1"/>
          </p:cNvPicPr>
          <p:nvPr/>
        </p:nvPicPr>
        <p:blipFill rotWithShape="1">
          <a:blip r:embed="rId3"/>
          <a:srcRect t="10216" r="2638" b="3852"/>
          <a:stretch/>
        </p:blipFill>
        <p:spPr>
          <a:xfrm>
            <a:off x="5708072" y="1746221"/>
            <a:ext cx="6483927" cy="4201889"/>
          </a:xfrm>
          <a:prstGeom prst="rect">
            <a:avLst/>
          </a:prstGeom>
        </p:spPr>
      </p:pic>
      <p:sp>
        <p:nvSpPr>
          <p:cNvPr id="18" name="文本框 17">
            <a:extLst>
              <a:ext uri="{FF2B5EF4-FFF2-40B4-BE49-F238E27FC236}">
                <a16:creationId xmlns:a16="http://schemas.microsoft.com/office/drawing/2014/main" id="{14DF85E1-C735-42F6-9746-544602087464}"/>
              </a:ext>
            </a:extLst>
          </p:cNvPr>
          <p:cNvSpPr txBox="1"/>
          <p:nvPr/>
        </p:nvSpPr>
        <p:spPr>
          <a:xfrm>
            <a:off x="6095999" y="6078759"/>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资料来源：淘宝网</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2E58557B-30C7-4B1D-8530-3ECCADCB7DEA}"/>
              </a:ext>
            </a:extLst>
          </p:cNvPr>
          <p:cNvSpPr txBox="1"/>
          <p:nvPr/>
        </p:nvSpPr>
        <p:spPr>
          <a:xfrm>
            <a:off x="6483100" y="1311565"/>
            <a:ext cx="4933870"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rPr>
              <a:t>7</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：用</a:t>
            </a:r>
            <a:r>
              <a:rPr lang="en-US" altLang="zh-CN" sz="1600" b="1" dirty="0" err="1">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Jieba</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对数据集中“商品名”进行词频分析</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22" name="文本框 21">
            <a:extLst>
              <a:ext uri="{FF2B5EF4-FFF2-40B4-BE49-F238E27FC236}">
                <a16:creationId xmlns:a16="http://schemas.microsoft.com/office/drawing/2014/main" id="{C2207439-C163-41CE-A4CB-F729710FDAB2}"/>
              </a:ext>
            </a:extLst>
          </p:cNvPr>
          <p:cNvSpPr txBox="1"/>
          <p:nvPr/>
        </p:nvSpPr>
        <p:spPr>
          <a:xfrm>
            <a:off x="242653" y="1144095"/>
            <a:ext cx="5631675" cy="313932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342900" indent="-342900" algn="just">
              <a:buFont typeface="+mj-ea"/>
              <a:buAutoNum type="circleNumDbPlain"/>
            </a:pPr>
            <a:r>
              <a:rPr lang="zh-CN" altLang="zh-CN"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通过</a:t>
            </a:r>
            <a:r>
              <a:rPr lang="en-US" altLang="zh-CN" sz="1800" kern="100" dirty="0" err="1">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Jieba</a:t>
            </a:r>
            <a:r>
              <a:rPr lang="zh-CN" altLang="zh-CN"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词云</a:t>
            </a:r>
            <a:r>
              <a:rPr lang="zh-CN" altLang="en-US"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对“商品名”进行</a:t>
            </a:r>
            <a:r>
              <a:rPr lang="zh-CN" altLang="zh-CN"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分析</a:t>
            </a:r>
            <a:r>
              <a:rPr lang="zh-CN" altLang="en-US"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zh-CN"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得到</a:t>
            </a:r>
            <a:r>
              <a:rPr lang="zh-CN" altLang="en-US"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右边</a:t>
            </a:r>
            <a:r>
              <a:rPr lang="zh-CN" altLang="zh-CN"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词频图。</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由图</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7</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可知：</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锐澳品牌销量最高，远超三得利品牌；</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从品类看：微醺预调鸡尾酒销量很高，远超过果酒和气泡酒；</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从性别来讲：女士更青睐预调鸡尾酒；</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预调鸡尾酒中人们更注重口味，清爽和酒精低度。</a:t>
            </a:r>
          </a:p>
        </p:txBody>
      </p:sp>
    </p:spTree>
    <p:extLst>
      <p:ext uri="{BB962C8B-B14F-4D97-AF65-F5344CB8AC3E}">
        <p14:creationId xmlns:p14="http://schemas.microsoft.com/office/powerpoint/2010/main" val="4255939926"/>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7" name="图片 6">
            <a:extLst>
              <a:ext uri="{FF2B5EF4-FFF2-40B4-BE49-F238E27FC236}">
                <a16:creationId xmlns:a16="http://schemas.microsoft.com/office/drawing/2014/main" id="{7D760A83-F21F-4279-9533-AD81FC07BDFF}"/>
              </a:ext>
            </a:extLst>
          </p:cNvPr>
          <p:cNvPicPr>
            <a:picLocks noChangeAspect="1"/>
          </p:cNvPicPr>
          <p:nvPr/>
        </p:nvPicPr>
        <p:blipFill rotWithShape="1">
          <a:blip r:embed="rId3"/>
          <a:srcRect l="2191" t="4343" r="5392"/>
          <a:stretch/>
        </p:blipFill>
        <p:spPr>
          <a:xfrm>
            <a:off x="6597776" y="1750576"/>
            <a:ext cx="5594224" cy="4124673"/>
          </a:xfrm>
          <a:prstGeom prst="rect">
            <a:avLst/>
          </a:prstGeom>
        </p:spPr>
      </p:pic>
      <p:sp>
        <p:nvSpPr>
          <p:cNvPr id="11" name="文本框 10">
            <a:extLst>
              <a:ext uri="{FF2B5EF4-FFF2-40B4-BE49-F238E27FC236}">
                <a16:creationId xmlns:a16="http://schemas.microsoft.com/office/drawing/2014/main" id="{2AB9343D-3FF1-4204-B73F-3D3D13F97F98}"/>
              </a:ext>
            </a:extLst>
          </p:cNvPr>
          <p:cNvSpPr txBox="1"/>
          <p:nvPr/>
        </p:nvSpPr>
        <p:spPr>
          <a:xfrm>
            <a:off x="501776" y="217620"/>
            <a:ext cx="7290978"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2. </a:t>
            </a:r>
            <a:r>
              <a:rPr lang="zh-CN" altLang="en-US" sz="2000" b="1" dirty="0">
                <a:latin typeface="华文楷体" panose="02010600040101010101" pitchFamily="2" charset="-122"/>
                <a:ea typeface="华文楷体" panose="02010600040101010101" pitchFamily="2" charset="-122"/>
              </a:rPr>
              <a:t>预调鸡尾酒销售分析</a:t>
            </a:r>
          </a:p>
        </p:txBody>
      </p:sp>
      <p:sp>
        <p:nvSpPr>
          <p:cNvPr id="14" name="文本框 13">
            <a:extLst>
              <a:ext uri="{FF2B5EF4-FFF2-40B4-BE49-F238E27FC236}">
                <a16:creationId xmlns:a16="http://schemas.microsoft.com/office/drawing/2014/main" id="{530FA4E2-C20B-4596-82C8-F268FBBFACBF}"/>
              </a:ext>
            </a:extLst>
          </p:cNvPr>
          <p:cNvSpPr txBox="1"/>
          <p:nvPr/>
        </p:nvSpPr>
        <p:spPr>
          <a:xfrm>
            <a:off x="372467" y="1244729"/>
            <a:ext cx="6096000" cy="313932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342900" indent="-342900" algn="just">
              <a:buFont typeface="+mj-ea"/>
              <a:buAutoNum type="circleNumDbPlain" startAt="2"/>
            </a:pPr>
            <a:r>
              <a:rPr lang="zh-CN" altLang="en-US" kern="100"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rPr>
              <a:t>那么不同价格区间的预调鸡尾酒的销售如何呢？</a:t>
            </a:r>
            <a:endParaRPr lang="en-US" altLang="zh-CN" kern="100"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endParaRPr>
          </a:p>
          <a:p>
            <a:pPr algn="just"/>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通过分析数据集中“价格”和“付款人”两个变量得到 </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右图图</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8</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。由图</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可知：</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预调鸡尾酒数量随着价格总体呈现下降阶梯形式，价格越高，在售的商品越少；</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低价位商品居多，价格在</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50~100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之间的商品最多，</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100~300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之间的次之，价格超过</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400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以上的商品较少；</a:t>
            </a:r>
          </a:p>
          <a:p>
            <a:pPr algn="just"/>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一般预调鸡尾酒处在低价，市场普遍低端。</a:t>
            </a:r>
          </a:p>
        </p:txBody>
      </p:sp>
      <p:sp>
        <p:nvSpPr>
          <p:cNvPr id="15" name="文本框 14">
            <a:extLst>
              <a:ext uri="{FF2B5EF4-FFF2-40B4-BE49-F238E27FC236}">
                <a16:creationId xmlns:a16="http://schemas.microsoft.com/office/drawing/2014/main" id="{FA3E54F8-B03E-45D1-B7B2-2CDBC62235AA}"/>
              </a:ext>
            </a:extLst>
          </p:cNvPr>
          <p:cNvSpPr txBox="1"/>
          <p:nvPr/>
        </p:nvSpPr>
        <p:spPr>
          <a:xfrm>
            <a:off x="7138057" y="1343290"/>
            <a:ext cx="4933870"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8</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：不同价格对应的商品数量分布</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18" name="文本框 17">
            <a:extLst>
              <a:ext uri="{FF2B5EF4-FFF2-40B4-BE49-F238E27FC236}">
                <a16:creationId xmlns:a16="http://schemas.microsoft.com/office/drawing/2014/main" id="{D50D0A8A-77D3-41EF-9F5A-8E247911BC88}"/>
              </a:ext>
            </a:extLst>
          </p:cNvPr>
          <p:cNvSpPr txBox="1"/>
          <p:nvPr/>
        </p:nvSpPr>
        <p:spPr>
          <a:xfrm>
            <a:off x="7138057" y="5897814"/>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资料来源：淘宝网</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84912610"/>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9" name="图片 8">
            <a:extLst>
              <a:ext uri="{FF2B5EF4-FFF2-40B4-BE49-F238E27FC236}">
                <a16:creationId xmlns:a16="http://schemas.microsoft.com/office/drawing/2014/main" id="{7A6EA78D-190A-415F-A46F-830324C0EF6D}"/>
              </a:ext>
            </a:extLst>
          </p:cNvPr>
          <p:cNvPicPr>
            <a:picLocks noChangeAspect="1"/>
          </p:cNvPicPr>
          <p:nvPr/>
        </p:nvPicPr>
        <p:blipFill rotWithShape="1">
          <a:blip r:embed="rId3"/>
          <a:srcRect l="2107" t="4975" r="4895" b="1854"/>
          <a:stretch/>
        </p:blipFill>
        <p:spPr>
          <a:xfrm>
            <a:off x="6668655" y="1809329"/>
            <a:ext cx="5403272" cy="3910723"/>
          </a:xfrm>
          <a:prstGeom prst="rect">
            <a:avLst/>
          </a:prstGeom>
        </p:spPr>
      </p:pic>
      <p:sp>
        <p:nvSpPr>
          <p:cNvPr id="11" name="文本框 10">
            <a:extLst>
              <a:ext uri="{FF2B5EF4-FFF2-40B4-BE49-F238E27FC236}">
                <a16:creationId xmlns:a16="http://schemas.microsoft.com/office/drawing/2014/main" id="{2AB9343D-3FF1-4204-B73F-3D3D13F97F98}"/>
              </a:ext>
            </a:extLst>
          </p:cNvPr>
          <p:cNvSpPr txBox="1"/>
          <p:nvPr/>
        </p:nvSpPr>
        <p:spPr>
          <a:xfrm>
            <a:off x="501776" y="217620"/>
            <a:ext cx="7290978"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2. </a:t>
            </a:r>
            <a:r>
              <a:rPr lang="zh-CN" altLang="en-US" sz="2000" b="1" dirty="0">
                <a:latin typeface="华文楷体" panose="02010600040101010101" pitchFamily="2" charset="-122"/>
                <a:ea typeface="华文楷体" panose="02010600040101010101" pitchFamily="2" charset="-122"/>
              </a:rPr>
              <a:t>预调鸡尾酒销售分析</a:t>
            </a:r>
          </a:p>
        </p:txBody>
      </p:sp>
      <p:sp>
        <p:nvSpPr>
          <p:cNvPr id="14" name="文本框 13">
            <a:extLst>
              <a:ext uri="{FF2B5EF4-FFF2-40B4-BE49-F238E27FC236}">
                <a16:creationId xmlns:a16="http://schemas.microsoft.com/office/drawing/2014/main" id="{2523ED27-6DB4-42CE-9306-E2C0E6901BDA}"/>
              </a:ext>
            </a:extLst>
          </p:cNvPr>
          <p:cNvSpPr txBox="1"/>
          <p:nvPr/>
        </p:nvSpPr>
        <p:spPr>
          <a:xfrm>
            <a:off x="7138057" y="5801370"/>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资料来源：淘宝网</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5EA3134B-EC0B-4DA1-9BB8-76A142223FAA}"/>
              </a:ext>
            </a:extLst>
          </p:cNvPr>
          <p:cNvSpPr txBox="1"/>
          <p:nvPr/>
        </p:nvSpPr>
        <p:spPr>
          <a:xfrm>
            <a:off x="7138057" y="1399339"/>
            <a:ext cx="4933870"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9</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：不同销量对应的商品数量分布</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18" name="文本框 17">
            <a:extLst>
              <a:ext uri="{FF2B5EF4-FFF2-40B4-BE49-F238E27FC236}">
                <a16:creationId xmlns:a16="http://schemas.microsoft.com/office/drawing/2014/main" id="{8B285015-C0C7-43D6-A47A-74473820D295}"/>
              </a:ext>
            </a:extLst>
          </p:cNvPr>
          <p:cNvSpPr txBox="1"/>
          <p:nvPr/>
        </p:nvSpPr>
        <p:spPr>
          <a:xfrm>
            <a:off x="360219" y="1311623"/>
            <a:ext cx="6096000" cy="313932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342900" indent="-342900" algn="just">
              <a:buFont typeface="+mj-ea"/>
              <a:buAutoNum type="circleNumDbPlain" startAt="3"/>
            </a:pPr>
            <a:r>
              <a:rPr lang="zh-CN" altLang="en-US"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那么不同的销量对应的商品</a:t>
            </a:r>
            <a:r>
              <a:rPr lang="zh-CN" altLang="en-US" kern="100"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rPr>
              <a:t>数量有多少呢？</a:t>
            </a:r>
            <a:endParaRPr lang="en-US" altLang="zh-CN" kern="100"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endParaRPr>
          </a:p>
          <a:p>
            <a:pPr algn="just"/>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      通过分析数据集中“销量”和“商品名”，得到右图图  </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      9</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。从右图可知：</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销量</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以上的商品仅占</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1.91%</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，其中销量在</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100-200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之间的商品最多，</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200-300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之间的次之；</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销量</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100-300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之间，商品的数量随着销量呈现断崖式下降趋势，且趋势陡峭，低销量商品居多；</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销量</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2500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以上的商品很少。</a:t>
            </a:r>
          </a:p>
        </p:txBody>
      </p:sp>
    </p:spTree>
    <p:extLst>
      <p:ext uri="{BB962C8B-B14F-4D97-AF65-F5344CB8AC3E}">
        <p14:creationId xmlns:p14="http://schemas.microsoft.com/office/powerpoint/2010/main" val="3936075251"/>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10" name="图片 9">
            <a:extLst>
              <a:ext uri="{FF2B5EF4-FFF2-40B4-BE49-F238E27FC236}">
                <a16:creationId xmlns:a16="http://schemas.microsoft.com/office/drawing/2014/main" id="{E43DCEFD-B53C-4440-A8B9-8DBF5A323E21}"/>
              </a:ext>
            </a:extLst>
          </p:cNvPr>
          <p:cNvPicPr>
            <a:picLocks noChangeAspect="1"/>
          </p:cNvPicPr>
          <p:nvPr/>
        </p:nvPicPr>
        <p:blipFill rotWithShape="1">
          <a:blip r:embed="rId3"/>
          <a:srcRect l="1971" t="6518" r="5323"/>
          <a:stretch/>
        </p:blipFill>
        <p:spPr>
          <a:xfrm>
            <a:off x="6360663" y="1811721"/>
            <a:ext cx="5733674" cy="3967473"/>
          </a:xfrm>
          <a:prstGeom prst="rect">
            <a:avLst/>
          </a:prstGeom>
        </p:spPr>
      </p:pic>
      <p:sp>
        <p:nvSpPr>
          <p:cNvPr id="11" name="文本框 10">
            <a:extLst>
              <a:ext uri="{FF2B5EF4-FFF2-40B4-BE49-F238E27FC236}">
                <a16:creationId xmlns:a16="http://schemas.microsoft.com/office/drawing/2014/main" id="{2AB9343D-3FF1-4204-B73F-3D3D13F97F98}"/>
              </a:ext>
            </a:extLst>
          </p:cNvPr>
          <p:cNvSpPr txBox="1"/>
          <p:nvPr/>
        </p:nvSpPr>
        <p:spPr>
          <a:xfrm>
            <a:off x="501776" y="217620"/>
            <a:ext cx="7290978"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2. </a:t>
            </a:r>
            <a:r>
              <a:rPr lang="zh-CN" altLang="en-US" sz="2000" b="1" dirty="0">
                <a:latin typeface="华文楷体" panose="02010600040101010101" pitchFamily="2" charset="-122"/>
                <a:ea typeface="华文楷体" panose="02010600040101010101" pitchFamily="2" charset="-122"/>
              </a:rPr>
              <a:t>预调鸡尾酒销售分析</a:t>
            </a:r>
          </a:p>
        </p:txBody>
      </p:sp>
      <p:sp>
        <p:nvSpPr>
          <p:cNvPr id="12" name="文本框 11">
            <a:extLst>
              <a:ext uri="{FF2B5EF4-FFF2-40B4-BE49-F238E27FC236}">
                <a16:creationId xmlns:a16="http://schemas.microsoft.com/office/drawing/2014/main" id="{5A0A647D-CEA1-488B-BCD7-C9B0D106AC1B}"/>
              </a:ext>
            </a:extLst>
          </p:cNvPr>
          <p:cNvSpPr txBox="1"/>
          <p:nvPr/>
        </p:nvSpPr>
        <p:spPr>
          <a:xfrm>
            <a:off x="6777839" y="5940260"/>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资料来源：淘宝网</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6D1D92FA-1295-4D43-98EF-1BC5C4DDA7E6}"/>
              </a:ext>
            </a:extLst>
          </p:cNvPr>
          <p:cNvSpPr txBox="1"/>
          <p:nvPr/>
        </p:nvSpPr>
        <p:spPr>
          <a:xfrm>
            <a:off x="6944093" y="1188742"/>
            <a:ext cx="4933870"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rPr>
              <a:t>：不同价格区间的商品的平均销量</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18" name="文本框 17">
            <a:extLst>
              <a:ext uri="{FF2B5EF4-FFF2-40B4-BE49-F238E27FC236}">
                <a16:creationId xmlns:a16="http://schemas.microsoft.com/office/drawing/2014/main" id="{676D55FA-D123-42D2-8332-BBC7EA7862C2}"/>
              </a:ext>
            </a:extLst>
          </p:cNvPr>
          <p:cNvSpPr txBox="1"/>
          <p:nvPr/>
        </p:nvSpPr>
        <p:spPr>
          <a:xfrm>
            <a:off x="431864" y="1311852"/>
            <a:ext cx="5928799" cy="397031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342900" indent="-342900" algn="just">
              <a:buFont typeface="+mj-ea"/>
              <a:buAutoNum type="circleNumDbPlain" startAt="4"/>
            </a:pPr>
            <a:r>
              <a:rPr lang="zh-CN" altLang="zh-CN"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那么在不同价格区间的商品的平均销售分布是什么样的呢？</a:t>
            </a:r>
            <a:endParaRPr lang="en-US" altLang="zh-CN"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      </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为方便分析，将“价格”变量分为</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12</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组来分析与“销  </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量”之间的关系，得到右边图</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。由图可知：</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价格在</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80-95</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之间的商品平均销售量最高，</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95-99</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之间的次之，</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198</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元以上的最低；</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总体呈现先增加后减的趋势，但最高峰处于相对较低价位阶段，在</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元附近；</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说明广大消费者对购买预调鸡尾酒的需求多处于低价位阶段，在</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元以上价位越高，平均销售量基本是越少的。</a:t>
            </a:r>
          </a:p>
        </p:txBody>
      </p:sp>
    </p:spTree>
    <p:extLst>
      <p:ext uri="{BB962C8B-B14F-4D97-AF65-F5344CB8AC3E}">
        <p14:creationId xmlns:p14="http://schemas.microsoft.com/office/powerpoint/2010/main" val="1372123183"/>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11" name="图片 10">
            <a:extLst>
              <a:ext uri="{FF2B5EF4-FFF2-40B4-BE49-F238E27FC236}">
                <a16:creationId xmlns:a16="http://schemas.microsoft.com/office/drawing/2014/main" id="{56FB4D8C-5F39-4A42-ABB6-C8C238F558E4}"/>
              </a:ext>
            </a:extLst>
          </p:cNvPr>
          <p:cNvPicPr>
            <a:picLocks noChangeAspect="1"/>
          </p:cNvPicPr>
          <p:nvPr/>
        </p:nvPicPr>
        <p:blipFill>
          <a:blip r:embed="rId3"/>
          <a:stretch>
            <a:fillRect/>
          </a:stretch>
        </p:blipFill>
        <p:spPr>
          <a:xfrm>
            <a:off x="6600732" y="1698545"/>
            <a:ext cx="5591268" cy="3724491"/>
          </a:xfrm>
          <a:prstGeom prst="rect">
            <a:avLst/>
          </a:prstGeom>
        </p:spPr>
      </p:pic>
      <p:sp>
        <p:nvSpPr>
          <p:cNvPr id="8" name="文本框 7">
            <a:extLst>
              <a:ext uri="{FF2B5EF4-FFF2-40B4-BE49-F238E27FC236}">
                <a16:creationId xmlns:a16="http://schemas.microsoft.com/office/drawing/2014/main" id="{1A6FCDFF-855D-4FE1-A575-A790B58A73A5}"/>
              </a:ext>
            </a:extLst>
          </p:cNvPr>
          <p:cNvSpPr txBox="1"/>
          <p:nvPr/>
        </p:nvSpPr>
        <p:spPr>
          <a:xfrm>
            <a:off x="501776" y="217620"/>
            <a:ext cx="7290978"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2. </a:t>
            </a:r>
            <a:r>
              <a:rPr lang="zh-CN" altLang="en-US" sz="2000" b="1" dirty="0">
                <a:latin typeface="华文楷体" panose="02010600040101010101" pitchFamily="2" charset="-122"/>
                <a:ea typeface="华文楷体" panose="02010600040101010101" pitchFamily="2" charset="-122"/>
              </a:rPr>
              <a:t>预调鸡尾酒销售分析</a:t>
            </a:r>
          </a:p>
        </p:txBody>
      </p:sp>
      <p:sp>
        <p:nvSpPr>
          <p:cNvPr id="12" name="文本框 11">
            <a:extLst>
              <a:ext uri="{FF2B5EF4-FFF2-40B4-BE49-F238E27FC236}">
                <a16:creationId xmlns:a16="http://schemas.microsoft.com/office/drawing/2014/main" id="{0C536A20-6489-400E-815D-81DB5D7895B1}"/>
              </a:ext>
            </a:extLst>
          </p:cNvPr>
          <p:cNvSpPr txBox="1"/>
          <p:nvPr/>
        </p:nvSpPr>
        <p:spPr>
          <a:xfrm>
            <a:off x="7101281" y="5575422"/>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资料来源：淘宝网</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ACDC965D-05AA-4CA2-8ED3-9750B847B2D7}"/>
              </a:ext>
            </a:extLst>
          </p:cNvPr>
          <p:cNvSpPr txBox="1"/>
          <p:nvPr/>
        </p:nvSpPr>
        <p:spPr>
          <a:xfrm>
            <a:off x="7258130" y="1291259"/>
            <a:ext cx="4933870"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11</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：商品价格对销量的影响</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18" name="文本框 17">
            <a:extLst>
              <a:ext uri="{FF2B5EF4-FFF2-40B4-BE49-F238E27FC236}">
                <a16:creationId xmlns:a16="http://schemas.microsoft.com/office/drawing/2014/main" id="{8BEB0C97-5A14-4B48-8368-C76AB3F4B347}"/>
              </a:ext>
            </a:extLst>
          </p:cNvPr>
          <p:cNvSpPr txBox="1"/>
          <p:nvPr/>
        </p:nvSpPr>
        <p:spPr>
          <a:xfrm>
            <a:off x="360217" y="1065402"/>
            <a:ext cx="6326909" cy="480131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342900" indent="-342900" algn="just">
              <a:buFont typeface="+mj-ea"/>
              <a:buAutoNum type="circleNumDbPlain" startAt="5"/>
            </a:pPr>
            <a:r>
              <a:rPr lang="zh-CN" altLang="en-US"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那么商品价格对销量的影响是什么样的呢？</a:t>
            </a:r>
            <a:endParaRPr lang="en-US" altLang="zh-CN" sz="1800"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      </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为了使可视化效果更加直观，我们结合</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预调鸡尾酒</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自身</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 </a:t>
            </a:r>
          </a:p>
          <a:p>
            <a:pPr algn="just"/>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情况，选择价格小于</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700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的商品进行分析。由图</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11</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可</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  </a:t>
            </a:r>
          </a:p>
          <a:p>
            <a:pPr algn="just"/>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知：</a:t>
            </a:r>
          </a:p>
          <a:p>
            <a:pPr marL="133350" indent="-133350" algn="just"/>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随着商品价格增多，其销量减少，商品价格对其销量不太大。因为总体来看，销售量并不大，很少达到</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以上；</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价格</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元左右的少数商品销量冲的很高，经查表这款产品的</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goods</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是“</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a:t>
            </a:r>
            <a:r>
              <a:rPr lang="en-US" altLang="zh-CN" sz="1800" kern="0" dirty="0" err="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RiCO</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联名限定】</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RIO</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锐澳预调鸡尾酒微醺</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3</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度</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7</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口味组合</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330mL*10</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罐，有</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2</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万</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人付款，售价</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99</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元，是官方旗舰店。其次是“【领券减】日本原装进口三得利和乐怡预调鸡尾酒</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350mL*8</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低度果酒“销售量达到</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1</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万＋，售价</a:t>
            </a:r>
            <a:r>
              <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139</a:t>
            </a: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元；</a:t>
            </a:r>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en-US"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endParaRPr>
          </a:p>
          <a:p>
            <a:pPr marL="285750" indent="-285750" algn="just">
              <a:buFont typeface="Arial" panose="020B0604020202020204" pitchFamily="34" charset="0"/>
              <a:buChar char="•"/>
            </a:pPr>
            <a:r>
              <a:rPr lang="zh-CN" altLang="zh-CN" sz="1800" kern="0"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在鸡尾酒线上市场销售状况并不太乐观，相较于其他酒类极少，市场规模小。</a:t>
            </a:r>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05971535"/>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3" name="文本框 12">
            <a:extLst>
              <a:ext uri="{FF2B5EF4-FFF2-40B4-BE49-F238E27FC236}">
                <a16:creationId xmlns:a16="http://schemas.microsoft.com/office/drawing/2014/main" id="{D7E351C2-9407-415B-942D-AE417DBE11C8}"/>
              </a:ext>
            </a:extLst>
          </p:cNvPr>
          <p:cNvSpPr txBox="1"/>
          <p:nvPr/>
        </p:nvSpPr>
        <p:spPr>
          <a:xfrm>
            <a:off x="501777" y="801806"/>
            <a:ext cx="10445960" cy="68820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endParaRPr lang="en-US" altLang="zh-CN" sz="1400" dirty="0">
              <a:latin typeface="宋体" panose="02010600030101010101" pitchFamily="2" charset="-122"/>
              <a:ea typeface="宋体" panose="02010600030101010101" pitchFamily="2" charset="-122"/>
            </a:endParaRPr>
          </a:p>
          <a:p>
            <a:pPr algn="just">
              <a:lnSpc>
                <a:spcPct val="150000"/>
              </a:lnSpc>
            </a:pPr>
            <a:endParaRPr lang="zh-CN" altLang="en-US" sz="14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6034A4BB-BD81-4274-9DE3-C750DD6B939F}"/>
              </a:ext>
            </a:extLst>
          </p:cNvPr>
          <p:cNvSpPr txBox="1"/>
          <p:nvPr/>
        </p:nvSpPr>
        <p:spPr>
          <a:xfrm>
            <a:off x="387927" y="970691"/>
            <a:ext cx="6059055" cy="567418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342900" indent="-342900" algn="just">
              <a:lnSpc>
                <a:spcPct val="150000"/>
              </a:lnSpc>
              <a:buFont typeface="+mj-ea"/>
              <a:buAutoNum type="circleNumDbPlain" startAt="6"/>
            </a:pPr>
            <a:r>
              <a:rPr lang="zh-CN" altLang="en-US" dirty="0">
                <a:solidFill>
                  <a:schemeClr val="accent1">
                    <a:lumMod val="75000"/>
                  </a:schemeClr>
                </a:solidFill>
                <a:latin typeface="华文楷体" panose="02010600040101010101" pitchFamily="2" charset="-122"/>
                <a:ea typeface="华文楷体" panose="02010600040101010101" pitchFamily="2" charset="-122"/>
              </a:rPr>
              <a:t>那么这些店铺主要分布在什么省份呢？</a:t>
            </a:r>
            <a:endParaRPr lang="en-US" altLang="zh-CN" dirty="0">
              <a:solidFill>
                <a:schemeClr val="accent1">
                  <a:lumMod val="75000"/>
                </a:schemeClr>
              </a:solidFill>
              <a:latin typeface="华文楷体" panose="02010600040101010101" pitchFamily="2" charset="-122"/>
              <a:ea typeface="华文楷体" panose="02010600040101010101" pitchFamily="2" charset="-122"/>
            </a:endParaRPr>
          </a:p>
          <a:p>
            <a:pPr algn="just">
              <a:lnSpc>
                <a:spcPct val="150000"/>
              </a:lnSpc>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为分析这些店铺主要通过分布在什么省份，本队选择   </a:t>
            </a:r>
            <a:endParaRPr lang="en-US" altLang="zh-CN" dirty="0">
              <a:latin typeface="华文楷体" panose="02010600040101010101" pitchFamily="2" charset="-122"/>
              <a:ea typeface="华文楷体" panose="02010600040101010101" pitchFamily="2" charset="-122"/>
            </a:endParaRPr>
          </a:p>
          <a:p>
            <a:pPr algn="just">
              <a:lnSpc>
                <a:spcPct val="150000"/>
              </a:lnSpc>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切片器对数据集中“店铺地区”进行切片、提取，得到 </a:t>
            </a:r>
            <a:endParaRPr lang="en-US" altLang="zh-CN" dirty="0">
              <a:latin typeface="华文楷体" panose="02010600040101010101" pitchFamily="2" charset="-122"/>
              <a:ea typeface="华文楷体" panose="02010600040101010101" pitchFamily="2" charset="-122"/>
            </a:endParaRPr>
          </a:p>
          <a:p>
            <a:pPr algn="just">
              <a:lnSpc>
                <a:spcPct val="150000"/>
              </a:lnSpc>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右图</a:t>
            </a:r>
            <a:r>
              <a:rPr lang="en-US" altLang="zh-CN" dirty="0">
                <a:latin typeface="华文楷体" panose="02010600040101010101" pitchFamily="2" charset="-122"/>
                <a:ea typeface="华文楷体" panose="02010600040101010101" pitchFamily="2" charset="-122"/>
              </a:rPr>
              <a:t>12</a:t>
            </a:r>
            <a:r>
              <a:rPr lang="zh-CN" altLang="en-US" dirty="0">
                <a:latin typeface="华文楷体" panose="02010600040101010101" pitchFamily="2" charset="-122"/>
                <a:ea typeface="华文楷体" panose="02010600040101010101" pitchFamily="2" charset="-122"/>
              </a:rPr>
              <a:t>。由图可知：</a:t>
            </a:r>
            <a:endParaRPr lang="en-US" altLang="zh-CN" dirty="0">
              <a:latin typeface="华文楷体" panose="02010600040101010101" pitchFamily="2" charset="-122"/>
              <a:ea typeface="华文楷体" panose="02010600040101010101" pitchFamily="2" charset="-122"/>
            </a:endParaRPr>
          </a:p>
          <a:p>
            <a:pPr algn="just">
              <a:lnSpc>
                <a:spcPct val="150000"/>
              </a:lnSpc>
            </a:pPr>
            <a:endParaRPr lang="zh-CN" altLang="en-US" dirty="0">
              <a:latin typeface="华文楷体" panose="02010600040101010101" pitchFamily="2" charset="-122"/>
              <a:ea typeface="华文楷体" panose="02010600040101010101" pitchFamily="2" charset="-122"/>
            </a:endParaRPr>
          </a:p>
          <a:p>
            <a:pPr marL="285750" indent="-285750" algn="just">
              <a:lnSpc>
                <a:spcPct val="150000"/>
              </a:lnSpc>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上海的最多，陕西次之，江苏第三，但是上海占到绝大部分，说明在预调鸡尾酒这个子类目，上海的店铺占主导地位；</a:t>
            </a:r>
            <a:endParaRPr lang="en-US" altLang="zh-CN" dirty="0">
              <a:latin typeface="华文楷体" panose="02010600040101010101" pitchFamily="2" charset="-122"/>
              <a:ea typeface="华文楷体" panose="02010600040101010101" pitchFamily="2" charset="-122"/>
            </a:endParaRPr>
          </a:p>
          <a:p>
            <a:pPr algn="just">
              <a:lnSpc>
                <a:spcPct val="150000"/>
              </a:lnSpc>
            </a:pPr>
            <a:endParaRPr lang="zh-CN" altLang="en-US" dirty="0">
              <a:latin typeface="华文楷体" panose="02010600040101010101" pitchFamily="2" charset="-122"/>
              <a:ea typeface="华文楷体" panose="02010600040101010101" pitchFamily="2" charset="-122"/>
            </a:endParaRPr>
          </a:p>
          <a:p>
            <a:pPr marL="285750" indent="-285750" algn="just">
              <a:lnSpc>
                <a:spcPct val="150000"/>
              </a:lnSpc>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淘宝线上鸡尾酒销售店铺较少，极可能与预调鸡尾酒的销量有关，且预调鸡尾酒存在品牌效应，锐澳鸡尾酒存在极大的竞争力</a:t>
            </a:r>
          </a:p>
          <a:p>
            <a:pPr algn="just">
              <a:lnSpc>
                <a:spcPct val="150000"/>
              </a:lnSpc>
            </a:pPr>
            <a:endParaRPr lang="en-US" altLang="zh-CN" sz="1400" dirty="0">
              <a:latin typeface="宋体" panose="02010600030101010101" pitchFamily="2" charset="-122"/>
              <a:ea typeface="宋体" panose="02010600030101010101" pitchFamily="2" charset="-122"/>
            </a:endParaRPr>
          </a:p>
          <a:p>
            <a:pPr algn="just">
              <a:lnSpc>
                <a:spcPct val="150000"/>
              </a:lnSpc>
            </a:pPr>
            <a:endParaRPr lang="zh-CN" altLang="en-US" sz="1400" dirty="0">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04CE7FAD-FDBF-44ED-B112-2198F0BD6C16}"/>
              </a:ext>
            </a:extLst>
          </p:cNvPr>
          <p:cNvPicPr>
            <a:picLocks noChangeAspect="1"/>
          </p:cNvPicPr>
          <p:nvPr/>
        </p:nvPicPr>
        <p:blipFill>
          <a:blip r:embed="rId3"/>
          <a:stretch>
            <a:fillRect/>
          </a:stretch>
        </p:blipFill>
        <p:spPr>
          <a:xfrm>
            <a:off x="6336144" y="2116107"/>
            <a:ext cx="5740829" cy="4101152"/>
          </a:xfrm>
          <a:prstGeom prst="rect">
            <a:avLst/>
          </a:prstGeom>
        </p:spPr>
      </p:pic>
      <p:sp>
        <p:nvSpPr>
          <p:cNvPr id="9" name="文本框 8">
            <a:extLst>
              <a:ext uri="{FF2B5EF4-FFF2-40B4-BE49-F238E27FC236}">
                <a16:creationId xmlns:a16="http://schemas.microsoft.com/office/drawing/2014/main" id="{8344B0AE-117B-40BB-9A50-517E0EF18610}"/>
              </a:ext>
            </a:extLst>
          </p:cNvPr>
          <p:cNvSpPr txBox="1"/>
          <p:nvPr/>
        </p:nvSpPr>
        <p:spPr>
          <a:xfrm>
            <a:off x="501776" y="217620"/>
            <a:ext cx="7290978"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2. </a:t>
            </a:r>
            <a:r>
              <a:rPr lang="zh-CN" altLang="en-US" sz="2000" b="1" dirty="0">
                <a:latin typeface="华文楷体" panose="02010600040101010101" pitchFamily="2" charset="-122"/>
                <a:ea typeface="华文楷体" panose="02010600040101010101" pitchFamily="2" charset="-122"/>
              </a:rPr>
              <a:t>预调鸡尾酒销售分析</a:t>
            </a:r>
          </a:p>
        </p:txBody>
      </p:sp>
      <p:sp>
        <p:nvSpPr>
          <p:cNvPr id="14" name="文本框 13">
            <a:extLst>
              <a:ext uri="{FF2B5EF4-FFF2-40B4-BE49-F238E27FC236}">
                <a16:creationId xmlns:a16="http://schemas.microsoft.com/office/drawing/2014/main" id="{B6DE7D2A-B6C4-4CF8-B867-C4F2F000A2FD}"/>
              </a:ext>
            </a:extLst>
          </p:cNvPr>
          <p:cNvSpPr txBox="1"/>
          <p:nvPr/>
        </p:nvSpPr>
        <p:spPr>
          <a:xfrm>
            <a:off x="6911473" y="6078759"/>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资料来源：淘宝网</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1A95CD7C-9A05-40FB-91A3-2BBD60055647}"/>
              </a:ext>
            </a:extLst>
          </p:cNvPr>
          <p:cNvSpPr txBox="1"/>
          <p:nvPr/>
        </p:nvSpPr>
        <p:spPr>
          <a:xfrm>
            <a:off x="7023031" y="1708821"/>
            <a:ext cx="4933870"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12</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：不同省份的商品店家分布情况</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Tree>
    <p:extLst>
      <p:ext uri="{BB962C8B-B14F-4D97-AF65-F5344CB8AC3E}">
        <p14:creationId xmlns:p14="http://schemas.microsoft.com/office/powerpoint/2010/main" val="1932175355"/>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313455" y="209854"/>
            <a:ext cx="5643846" cy="43088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800" b="1" dirty="0">
                <a:solidFill>
                  <a:schemeClr val="accent3">
                    <a:lumMod val="75000"/>
                  </a:schemeClr>
                </a:solidFill>
                <a:latin typeface="华光楷体一_CNKI" panose="02000500000000000000" pitchFamily="2" charset="-122"/>
                <a:ea typeface="华光楷体一_CNKI" panose="02000500000000000000" pitchFamily="2" charset="-122"/>
              </a:rPr>
              <a:t>解题思路</a:t>
            </a: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3F08BF0-C77B-4B8F-9B63-8B1A0395A5D5}"/>
              </a:ext>
            </a:extLst>
          </p:cNvPr>
          <p:cNvSpPr txBox="1"/>
          <p:nvPr/>
        </p:nvSpPr>
        <p:spPr>
          <a:xfrm>
            <a:off x="175492" y="896137"/>
            <a:ext cx="8405090" cy="230832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1800" b="1" kern="100" dirty="0">
                <a:solidFill>
                  <a:srgbClr val="ED7D31"/>
                </a:solidFill>
                <a:effectLst/>
                <a:latin typeface="华文楷体" panose="02010600040101010101" pitchFamily="2" charset="-122"/>
                <a:ea typeface="华文楷体" panose="02010600040101010101" pitchFamily="2" charset="-122"/>
                <a:cs typeface="Times New Roman" panose="02020603050405020304" pitchFamily="18" charset="0"/>
              </a:rPr>
              <a:t>题目要求：</a:t>
            </a:r>
            <a:r>
              <a:rPr lang="zh-CN" altLang="zh-CN" sz="1800" kern="0" dirty="0">
                <a:effectLst/>
                <a:latin typeface="华文楷体" panose="02010600040101010101" pitchFamily="2" charset="-122"/>
                <a:ea typeface="华文楷体" panose="02010600040101010101" pitchFamily="2" charset="-122"/>
                <a:cs typeface="Times New Roman" panose="02020603050405020304" pitchFamily="18" charset="0"/>
              </a:rPr>
              <a:t>从</a:t>
            </a:r>
            <a:r>
              <a:rPr lang="en-US" altLang="zh-CN" sz="1800" kern="0" dirty="0">
                <a:effectLst/>
                <a:latin typeface="华文楷体" panose="02010600040101010101" pitchFamily="2" charset="-122"/>
                <a:ea typeface="华文楷体" panose="02010600040101010101" pitchFamily="2" charset="-122"/>
                <a:cs typeface="Times New Roman" panose="02020603050405020304" pitchFamily="18" charset="0"/>
              </a:rPr>
              <a:t>3-5</a:t>
            </a:r>
            <a:r>
              <a:rPr lang="zh-CN" altLang="zh-CN" sz="1800" kern="0" dirty="0">
                <a:effectLst/>
                <a:latin typeface="华文楷体" panose="02010600040101010101" pitchFamily="2" charset="-122"/>
                <a:ea typeface="华文楷体" panose="02010600040101010101" pitchFamily="2" charset="-122"/>
                <a:cs typeface="Times New Roman" panose="02020603050405020304" pitchFamily="18" charset="0"/>
              </a:rPr>
              <a:t>年视角分析下列公司合理市值区间。</a:t>
            </a:r>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zh-CN" altLang="zh-CN" sz="1800" b="1" kern="100" dirty="0">
                <a:solidFill>
                  <a:srgbClr val="5B9BD5"/>
                </a:solidFill>
                <a:effectLst/>
                <a:latin typeface="华文楷体" panose="02010600040101010101" pitchFamily="2" charset="-122"/>
                <a:ea typeface="华文楷体" panose="02010600040101010101" pitchFamily="2" charset="-122"/>
                <a:cs typeface="Times New Roman" panose="02020603050405020304" pitchFamily="18" charset="0"/>
              </a:rPr>
              <a:t>要解决的问题有以下几个：</a:t>
            </a:r>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一、目前理论界和实务界主要采用什么方式对公司进行估值，来确定市值区间？</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二、如何将问题与所学专业的知识结合起来？如何结合？结合效果如何？</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三、如何形成一份公司估值报告，报告的具体内容应包含哪些？</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C3240677-7614-4CC3-9419-655E2CD89625}"/>
              </a:ext>
            </a:extLst>
          </p:cNvPr>
          <p:cNvSpPr txBox="1"/>
          <p:nvPr/>
        </p:nvSpPr>
        <p:spPr>
          <a:xfrm>
            <a:off x="313455" y="3548996"/>
            <a:ext cx="7001745" cy="1938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说明：</a:t>
            </a:r>
            <a:endParaRPr kumimoji="0" lang="en-US" altLang="zh-CN"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rPr>
              <a:t>1.</a:t>
            </a: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数据主要来源于新浪财经；</a:t>
            </a: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相关参考资料、数据和代码已经保存到百度网盘，链接和密码为： </a:t>
            </a: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lang="en-US" altLang="zh-CN" dirty="0"/>
              <a:t>    </a:t>
            </a:r>
            <a:r>
              <a:rPr lang="en-US" altLang="zh-CN" dirty="0">
                <a:effectLst/>
              </a:rPr>
              <a:t>https://www.aliyundrive.com/s/zrKxAC5KTvu </a:t>
            </a:r>
            <a:r>
              <a:rPr lang="zh-CN" altLang="en-US" dirty="0">
                <a:effectLst/>
              </a:rPr>
              <a:t>提取码</a:t>
            </a:r>
            <a:r>
              <a:rPr lang="en-US" altLang="zh-CN" dirty="0">
                <a:effectLst/>
              </a:rPr>
              <a:t>: 06br </a:t>
            </a: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lang="en-US" altLang="zh-CN" dirty="0">
                <a:latin typeface="华文楷体" panose="02010600040101010101" pitchFamily="2" charset="-122"/>
                <a:ea typeface="华文楷体" panose="02010600040101010101" pitchFamily="2" charset="-122"/>
              </a:rPr>
              <a:t>3. </a:t>
            </a:r>
            <a:r>
              <a:rPr lang="zh-CN" altLang="en-US" dirty="0">
                <a:latin typeface="华文楷体" panose="02010600040101010101" pitchFamily="2" charset="-122"/>
                <a:ea typeface="华文楷体" panose="02010600040101010101" pitchFamily="2" charset="-122"/>
              </a:rPr>
              <a:t>估值有风险，并不构成投资意见，请注意相关风险。</a:t>
            </a: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p:txBody>
      </p:sp>
    </p:spTree>
    <p:extLst>
      <p:ext uri="{BB962C8B-B14F-4D97-AF65-F5344CB8AC3E}">
        <p14:creationId xmlns:p14="http://schemas.microsoft.com/office/powerpoint/2010/main" val="2210222311"/>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3" name="文本框 12">
            <a:extLst>
              <a:ext uri="{FF2B5EF4-FFF2-40B4-BE49-F238E27FC236}">
                <a16:creationId xmlns:a16="http://schemas.microsoft.com/office/drawing/2014/main" id="{D7E351C2-9407-415B-942D-AE417DBE11C8}"/>
              </a:ext>
            </a:extLst>
          </p:cNvPr>
          <p:cNvSpPr txBox="1"/>
          <p:nvPr/>
        </p:nvSpPr>
        <p:spPr>
          <a:xfrm>
            <a:off x="501776" y="841868"/>
            <a:ext cx="10864639" cy="2130263"/>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r>
              <a:rPr lang="zh-CN" altLang="en-US" dirty="0">
                <a:solidFill>
                  <a:schemeClr val="accent1">
                    <a:lumMod val="75000"/>
                  </a:schemeClr>
                </a:solidFill>
                <a:latin typeface="华文楷体" panose="02010600040101010101" pitchFamily="2" charset="-122"/>
                <a:ea typeface="华文楷体" panose="02010600040101010101" pitchFamily="2" charset="-122"/>
              </a:rPr>
              <a:t>总体来看：</a:t>
            </a:r>
            <a:r>
              <a:rPr lang="zh-CN" altLang="en-US" dirty="0">
                <a:latin typeface="华文楷体" panose="02010600040101010101" pitchFamily="2" charset="-122"/>
                <a:ea typeface="华文楷体" panose="02010600040101010101" pitchFamily="2" charset="-122"/>
              </a:rPr>
              <a:t>通过分析预调鸡尾酒线上的销售情况，可以看出预调鸡尾酒的销售量并不像申港证券研究所报告</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时来天地皆同力</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中所展现的那样存在，并不能完全将中国的预调鸡尾酒市场与日本预调鸡尾酒市场横向对比，但是百润股份旗下的锐澳预调鸡尾酒在市场中即具有竞争力。下图</a:t>
            </a:r>
            <a:r>
              <a:rPr lang="en-US" altLang="zh-CN" dirty="0">
                <a:latin typeface="华文楷体" panose="02010600040101010101" pitchFamily="2" charset="-122"/>
                <a:ea typeface="华文楷体" panose="02010600040101010101" pitchFamily="2" charset="-122"/>
              </a:rPr>
              <a:t>13</a:t>
            </a:r>
            <a:r>
              <a:rPr lang="zh-CN" altLang="en-US" dirty="0">
                <a:latin typeface="华文楷体" panose="02010600040101010101" pitchFamily="2" charset="-122"/>
                <a:ea typeface="华文楷体" panose="02010600040101010101" pitchFamily="2" charset="-122"/>
              </a:rPr>
              <a:t>是百润股份线上销售额和季度移动平均线情况，可以看出预调鸡尾酒也有周期性，每年</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月是全年的峰值。公司可针对这一特性设计销售策略</a:t>
            </a:r>
          </a:p>
        </p:txBody>
      </p:sp>
      <p:sp>
        <p:nvSpPr>
          <p:cNvPr id="17" name="文本框 16">
            <a:extLst>
              <a:ext uri="{FF2B5EF4-FFF2-40B4-BE49-F238E27FC236}">
                <a16:creationId xmlns:a16="http://schemas.microsoft.com/office/drawing/2014/main" id="{2FEC2A70-ABCC-48AC-99E0-0EE9EC8F9A4B}"/>
              </a:ext>
            </a:extLst>
          </p:cNvPr>
          <p:cNvSpPr txBox="1"/>
          <p:nvPr/>
        </p:nvSpPr>
        <p:spPr>
          <a:xfrm>
            <a:off x="570314" y="6363381"/>
            <a:ext cx="297331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rPr>
              <a:t>数据来源：</a:t>
            </a:r>
            <a:r>
              <a:rPr lang="zh-CN" altLang="en-US" sz="1200" b="1" kern="100" dirty="0">
                <a:effectLst/>
                <a:latin typeface="华文楷体" panose="02010600040101010101" pitchFamily="2" charset="-122"/>
                <a:ea typeface="华文楷体" panose="02010600040101010101" pitchFamily="2" charset="-122"/>
                <a:cs typeface="Times New Roman" panose="02020603050405020304" pitchFamily="18" charset="0"/>
              </a:rPr>
              <a:t>申港证券研究所</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A6F42710-ED73-4CC7-9C77-9EDFF9428CDA}"/>
              </a:ext>
            </a:extLst>
          </p:cNvPr>
          <p:cNvPicPr>
            <a:picLocks noChangeAspect="1"/>
          </p:cNvPicPr>
          <p:nvPr/>
        </p:nvPicPr>
        <p:blipFill>
          <a:blip r:embed="rId3"/>
          <a:stretch>
            <a:fillRect/>
          </a:stretch>
        </p:blipFill>
        <p:spPr>
          <a:xfrm>
            <a:off x="501776" y="3490713"/>
            <a:ext cx="10961109" cy="2649695"/>
          </a:xfrm>
          <a:prstGeom prst="rect">
            <a:avLst/>
          </a:prstGeom>
        </p:spPr>
      </p:pic>
      <p:sp>
        <p:nvSpPr>
          <p:cNvPr id="7" name="文本框 6">
            <a:extLst>
              <a:ext uri="{FF2B5EF4-FFF2-40B4-BE49-F238E27FC236}">
                <a16:creationId xmlns:a16="http://schemas.microsoft.com/office/drawing/2014/main" id="{12598C46-6659-4A14-B6BF-98DD467CB84E}"/>
              </a:ext>
            </a:extLst>
          </p:cNvPr>
          <p:cNvSpPr txBox="1"/>
          <p:nvPr/>
        </p:nvSpPr>
        <p:spPr>
          <a:xfrm>
            <a:off x="501776" y="217620"/>
            <a:ext cx="7290978"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2. </a:t>
            </a:r>
            <a:r>
              <a:rPr lang="zh-CN" altLang="en-US" sz="2000" b="1" dirty="0">
                <a:latin typeface="华文楷体" panose="02010600040101010101" pitchFamily="2" charset="-122"/>
                <a:ea typeface="华文楷体" panose="02010600040101010101" pitchFamily="2" charset="-122"/>
              </a:rPr>
              <a:t>预调鸡尾酒销售分析</a:t>
            </a:r>
          </a:p>
        </p:txBody>
      </p:sp>
      <p:sp>
        <p:nvSpPr>
          <p:cNvPr id="10" name="文本框 9">
            <a:extLst>
              <a:ext uri="{FF2B5EF4-FFF2-40B4-BE49-F238E27FC236}">
                <a16:creationId xmlns:a16="http://schemas.microsoft.com/office/drawing/2014/main" id="{4EA94CE9-E474-456A-BE26-A03FBD41D4FF}"/>
              </a:ext>
            </a:extLst>
          </p:cNvPr>
          <p:cNvSpPr txBox="1"/>
          <p:nvPr/>
        </p:nvSpPr>
        <p:spPr>
          <a:xfrm>
            <a:off x="570314" y="3071993"/>
            <a:ext cx="4933870"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13</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：百润股份线上销售额和季度移动平均线情况</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Tree>
    <p:extLst>
      <p:ext uri="{BB962C8B-B14F-4D97-AF65-F5344CB8AC3E}">
        <p14:creationId xmlns:p14="http://schemas.microsoft.com/office/powerpoint/2010/main" val="145276449"/>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E78DCD11-218A-4870-94E3-513CC439AAA2}"/>
              </a:ext>
            </a:extLst>
          </p:cNvPr>
          <p:cNvSpPr txBox="1"/>
          <p:nvPr/>
        </p:nvSpPr>
        <p:spPr>
          <a:xfrm>
            <a:off x="1072129" y="2491566"/>
            <a:ext cx="5227782" cy="61555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4000" dirty="0">
                <a:latin typeface="华光楷体一_CNKI" panose="02000500000000000000" pitchFamily="2" charset="-122"/>
                <a:ea typeface="华光楷体一_CNKI" panose="02000500000000000000" pitchFamily="2" charset="-122"/>
              </a:rPr>
              <a:t>3</a:t>
            </a:r>
            <a:r>
              <a:rPr kumimoji="0" lang="en-US" altLang="zh-CN" sz="400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 </a:t>
            </a:r>
            <a:r>
              <a:rPr kumimoji="0" lang="zh-CN" altLang="en-US" sz="400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估值方法以及结果</a:t>
            </a:r>
          </a:p>
        </p:txBody>
      </p:sp>
      <p:sp>
        <p:nvSpPr>
          <p:cNvPr id="21" name="文本框 20">
            <a:extLst>
              <a:ext uri="{FF2B5EF4-FFF2-40B4-BE49-F238E27FC236}">
                <a16:creationId xmlns:a16="http://schemas.microsoft.com/office/drawing/2014/main" id="{FE9AA39F-CD30-4227-A508-6F8EE28CD7BF}"/>
              </a:ext>
            </a:extLst>
          </p:cNvPr>
          <p:cNvSpPr txBox="1"/>
          <p:nvPr/>
        </p:nvSpPr>
        <p:spPr>
          <a:xfrm>
            <a:off x="1035184" y="3256981"/>
            <a:ext cx="9147905" cy="200054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4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 </a:t>
            </a:r>
            <a:r>
              <a:rPr lang="zh-CN" altLang="en-US"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机器学习</a:t>
            </a:r>
            <a:r>
              <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LSTM</a:t>
            </a:r>
            <a:r>
              <a:rPr lang="zh-CN" altLang="en-US"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模型及结果</a:t>
            </a:r>
            <a:r>
              <a:rPr lang="zh-CN" altLang="en-US" sz="24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a:t>
            </a:r>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r>
              <a:rPr lang="en-US" altLang="zh-CN" sz="24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4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r>
              <a:rPr lang="zh-CN" altLang="en-US"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a:t>
            </a:r>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r>
              <a:rPr lang="en-US" altLang="zh-CN" sz="2400" b="1"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4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.3 </a:t>
            </a:r>
            <a:r>
              <a:rPr lang="zh-CN" altLang="en-US" sz="24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现金流折现估值模型及结果</a:t>
            </a:r>
            <a:r>
              <a:rPr lang="zh-CN" altLang="zh-CN" sz="24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a:t>
            </a:r>
            <a:endParaRPr lang="zh-CN" altLang="zh-CN" sz="2400"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Tree>
    <p:extLst>
      <p:ext uri="{BB962C8B-B14F-4D97-AF65-F5344CB8AC3E}">
        <p14:creationId xmlns:p14="http://schemas.microsoft.com/office/powerpoint/2010/main" val="641310778"/>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515938" y="218540"/>
            <a:ext cx="5643846"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000" b="1" dirty="0">
                <a:latin typeface="华文楷体" panose="02010600040101010101" pitchFamily="2" charset="-122"/>
                <a:ea typeface="华文楷体" panose="02010600040101010101" pitchFamily="2" charset="-122"/>
              </a:rPr>
              <a:t>相关假设</a:t>
            </a:r>
          </a:p>
        </p:txBody>
      </p:sp>
      <p:sp>
        <p:nvSpPr>
          <p:cNvPr id="4" name="文本框 3">
            <a:extLst>
              <a:ext uri="{FF2B5EF4-FFF2-40B4-BE49-F238E27FC236}">
                <a16:creationId xmlns:a16="http://schemas.microsoft.com/office/drawing/2014/main" id="{EF376B92-709E-419F-B974-E115C8595774}"/>
              </a:ext>
            </a:extLst>
          </p:cNvPr>
          <p:cNvSpPr txBox="1"/>
          <p:nvPr/>
        </p:nvSpPr>
        <p:spPr>
          <a:xfrm>
            <a:off x="515936" y="1163479"/>
            <a:ext cx="11414861" cy="4154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pPr>
            <a:r>
              <a:rPr lang="zh-CN" altLang="en-US" b="1" dirty="0">
                <a:latin typeface="华文楷体" panose="02010600040101010101" pitchFamily="2" charset="-122"/>
                <a:ea typeface="华文楷体" panose="02010600040101010101" pitchFamily="2" charset="-122"/>
              </a:rPr>
              <a:t>假设</a:t>
            </a:r>
            <a:r>
              <a:rPr lang="en-US" altLang="zh-CN" b="1" dirty="0">
                <a:latin typeface="华文楷体" panose="02010600040101010101" pitchFamily="2" charset="-122"/>
                <a:ea typeface="华文楷体" panose="02010600040101010101" pitchFamily="2" charset="-122"/>
              </a:rPr>
              <a:t>1</a:t>
            </a:r>
            <a:r>
              <a:rPr lang="zh-CN" altLang="en-US" b="1"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股票市场是强有效的，公司的股票价格能充分反映全部信息</a:t>
            </a:r>
            <a:r>
              <a:rPr lang="zh-CN" altLang="en-US" sz="1400"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AF138B9F-E986-44CE-902E-CC6FE53B6EAE}"/>
              </a:ext>
            </a:extLst>
          </p:cNvPr>
          <p:cNvSpPr txBox="1"/>
          <p:nvPr/>
        </p:nvSpPr>
        <p:spPr>
          <a:xfrm>
            <a:off x="515936" y="2116775"/>
            <a:ext cx="11414861" cy="4154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pPr>
            <a:r>
              <a:rPr lang="zh-CN" altLang="en-US" b="1" dirty="0">
                <a:latin typeface="华文楷体" panose="02010600040101010101" pitchFamily="2" charset="-122"/>
                <a:ea typeface="华文楷体" panose="02010600040101010101" pitchFamily="2" charset="-122"/>
              </a:rPr>
              <a:t>假设</a:t>
            </a:r>
            <a:r>
              <a:rPr lang="en-US" altLang="zh-CN" b="1" dirty="0">
                <a:latin typeface="华文楷体" panose="02010600040101010101" pitchFamily="2" charset="-122"/>
                <a:ea typeface="华文楷体" panose="02010600040101010101" pitchFamily="2" charset="-122"/>
              </a:rPr>
              <a:t>2</a:t>
            </a:r>
            <a:r>
              <a:rPr lang="zh-CN" altLang="en-US" b="1"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股票市场是弱势有效的，能通过对公司的基本面分析得到超额收益。</a:t>
            </a:r>
            <a:endParaRPr lang="en-US" altLang="zh-CN" dirty="0">
              <a:latin typeface="华文楷体" panose="02010600040101010101" pitchFamily="2" charset="-122"/>
              <a:ea typeface="华文楷体" panose="02010600040101010101" pitchFamily="2" charset="-122"/>
            </a:endParaRPr>
          </a:p>
        </p:txBody>
      </p:sp>
      <p:sp>
        <p:nvSpPr>
          <p:cNvPr id="39" name="文本框 38">
            <a:extLst>
              <a:ext uri="{FF2B5EF4-FFF2-40B4-BE49-F238E27FC236}">
                <a16:creationId xmlns:a16="http://schemas.microsoft.com/office/drawing/2014/main" id="{BA83C520-61C7-49BC-AADB-6D9C20642F90}"/>
              </a:ext>
            </a:extLst>
          </p:cNvPr>
          <p:cNvSpPr txBox="1"/>
          <p:nvPr/>
        </p:nvSpPr>
        <p:spPr>
          <a:xfrm>
            <a:off x="465653" y="2960730"/>
            <a:ext cx="11515429" cy="46827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1" dirty="0">
                <a:latin typeface="华文楷体" panose="02010600040101010101" pitchFamily="2" charset="-122"/>
                <a:ea typeface="华文楷体" panose="02010600040101010101" pitchFamily="2" charset="-122"/>
              </a:rPr>
              <a:t>假设</a:t>
            </a:r>
            <a:r>
              <a:rPr lang="en-US" altLang="zh-CN" b="1" dirty="0">
                <a:latin typeface="华文楷体" panose="02010600040101010101" pitchFamily="2" charset="-122"/>
                <a:ea typeface="华文楷体" panose="02010600040101010101" pitchFamily="2" charset="-122"/>
              </a:rPr>
              <a:t>3</a:t>
            </a:r>
            <a:r>
              <a:rPr lang="zh-CN" altLang="en-US" b="1"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公司的股价能被设计成一种模糊实物期权。</a:t>
            </a: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9FDFB0FA-BDAE-46BD-83EF-9AFBB17BC189}"/>
              </a:ext>
            </a:extLst>
          </p:cNvPr>
          <p:cNvSpPr txBox="1"/>
          <p:nvPr/>
        </p:nvSpPr>
        <p:spPr>
          <a:xfrm>
            <a:off x="5255491" y="4161043"/>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2000" b="1" kern="100" dirty="0">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rPr>
              <a:t>三个假设</a:t>
            </a:r>
            <a:r>
              <a:rPr lang="zh-CN" altLang="en-US" sz="2000" b="1" kern="100" dirty="0">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rPr>
              <a:t>独立开来并</a:t>
            </a:r>
            <a:r>
              <a:rPr lang="zh-CN" altLang="zh-CN" sz="2000" b="1" kern="100" dirty="0">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rPr>
              <a:t>分别对应不同的估值方法！！！</a:t>
            </a:r>
            <a:endParaRPr lang="zh-CN" altLang="zh-CN" sz="20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85345499"/>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FE9AA39F-CD30-4227-A508-6F8EE28CD7BF}"/>
              </a:ext>
            </a:extLst>
          </p:cNvPr>
          <p:cNvSpPr txBox="1"/>
          <p:nvPr/>
        </p:nvSpPr>
        <p:spPr>
          <a:xfrm>
            <a:off x="1303038" y="2967335"/>
            <a:ext cx="9147905"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4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 </a:t>
            </a:r>
            <a:r>
              <a:rPr lang="zh-CN" altLang="en-US"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机器学习</a:t>
            </a:r>
            <a:r>
              <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LSTM</a:t>
            </a:r>
            <a:r>
              <a:rPr lang="zh-CN" altLang="en-US"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模型及结果</a:t>
            </a:r>
            <a:r>
              <a:rPr lang="zh-CN" altLang="en-US" sz="24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a:t>
            </a:r>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Tree>
    <p:extLst>
      <p:ext uri="{BB962C8B-B14F-4D97-AF65-F5344CB8AC3E}">
        <p14:creationId xmlns:p14="http://schemas.microsoft.com/office/powerpoint/2010/main" val="558257574"/>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aphicFrame>
        <p:nvGraphicFramePr>
          <p:cNvPr id="14" name="对象 13">
            <a:extLst>
              <a:ext uri="{FF2B5EF4-FFF2-40B4-BE49-F238E27FC236}">
                <a16:creationId xmlns:a16="http://schemas.microsoft.com/office/drawing/2014/main" id="{2910D4AB-3B9E-44DF-8EAA-C235995032F6}"/>
              </a:ext>
            </a:extLst>
          </p:cNvPr>
          <p:cNvGraphicFramePr>
            <a:graphicFrameLocks noChangeAspect="1"/>
          </p:cNvGraphicFramePr>
          <p:nvPr>
            <p:extLst>
              <p:ext uri="{D42A27DB-BD31-4B8C-83A1-F6EECF244321}">
                <p14:modId xmlns:p14="http://schemas.microsoft.com/office/powerpoint/2010/main" val="3926681362"/>
              </p:ext>
            </p:extLst>
          </p:nvPr>
        </p:nvGraphicFramePr>
        <p:xfrm>
          <a:off x="1521937" y="2433796"/>
          <a:ext cx="1992069" cy="378787"/>
        </p:xfrm>
        <a:graphic>
          <a:graphicData uri="http://schemas.openxmlformats.org/presentationml/2006/ole">
            <mc:AlternateContent xmlns:mc="http://schemas.openxmlformats.org/markup-compatibility/2006">
              <mc:Choice xmlns:v="urn:schemas-microsoft-com:vml" Requires="v">
                <p:oleObj spid="_x0000_s20548" name="Equation" r:id="rId4" imgW="1117600" imgH="228600" progId="Equation.DSMT4">
                  <p:embed/>
                </p:oleObj>
              </mc:Choice>
              <mc:Fallback>
                <p:oleObj name="Equation" r:id="rId4" imgW="1117600" imgH="2286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1937" y="2433796"/>
                        <a:ext cx="1992069" cy="378787"/>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2BE0024D-A885-4EB6-B436-5B1A62121DBA}"/>
              </a:ext>
            </a:extLst>
          </p:cNvPr>
          <p:cNvGraphicFramePr>
            <a:graphicFrameLocks noChangeAspect="1"/>
          </p:cNvGraphicFramePr>
          <p:nvPr>
            <p:extLst>
              <p:ext uri="{D42A27DB-BD31-4B8C-83A1-F6EECF244321}">
                <p14:modId xmlns:p14="http://schemas.microsoft.com/office/powerpoint/2010/main" val="1834494918"/>
              </p:ext>
            </p:extLst>
          </p:nvPr>
        </p:nvGraphicFramePr>
        <p:xfrm>
          <a:off x="4209939" y="2353134"/>
          <a:ext cx="1591007" cy="425234"/>
        </p:xfrm>
        <a:graphic>
          <a:graphicData uri="http://schemas.openxmlformats.org/presentationml/2006/ole">
            <mc:AlternateContent xmlns:mc="http://schemas.openxmlformats.org/markup-compatibility/2006">
              <mc:Choice xmlns:v="urn:schemas-microsoft-com:vml" Requires="v">
                <p:oleObj spid="_x0000_s20549" r:id="rId6" imgW="876300" imgH="228600" progId="Equation.DSMT4">
                  <p:embed/>
                </p:oleObj>
              </mc:Choice>
              <mc:Fallback>
                <p:oleObj r:id="rId6" imgW="876300" imgH="2286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9939" y="2353134"/>
                        <a:ext cx="1591007" cy="425234"/>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2A349760-95F0-43DB-BFFB-DD6FBEA6C2BF}"/>
              </a:ext>
            </a:extLst>
          </p:cNvPr>
          <p:cNvGraphicFramePr>
            <a:graphicFrameLocks noChangeAspect="1"/>
          </p:cNvGraphicFramePr>
          <p:nvPr>
            <p:extLst>
              <p:ext uri="{D42A27DB-BD31-4B8C-83A1-F6EECF244321}">
                <p14:modId xmlns:p14="http://schemas.microsoft.com/office/powerpoint/2010/main" val="3733984295"/>
              </p:ext>
            </p:extLst>
          </p:nvPr>
        </p:nvGraphicFramePr>
        <p:xfrm>
          <a:off x="6648589" y="2376358"/>
          <a:ext cx="3044772" cy="378787"/>
        </p:xfrm>
        <a:graphic>
          <a:graphicData uri="http://schemas.openxmlformats.org/presentationml/2006/ole">
            <mc:AlternateContent xmlns:mc="http://schemas.openxmlformats.org/markup-compatibility/2006">
              <mc:Choice xmlns:v="urn:schemas-microsoft-com:vml" Requires="v">
                <p:oleObj spid="_x0000_s20550" r:id="rId8" imgW="1778000" imgH="228600" progId="Equation.DSMT4">
                  <p:embed/>
                </p:oleObj>
              </mc:Choice>
              <mc:Fallback>
                <p:oleObj r:id="rId8" imgW="1778000" imgH="228600" progId="Equation.DSMT4">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8589" y="2376358"/>
                        <a:ext cx="3044772" cy="378787"/>
                      </a:xfrm>
                      <a:prstGeom prst="rect">
                        <a:avLst/>
                      </a:prstGeom>
                      <a:noFill/>
                    </p:spPr>
                  </p:pic>
                </p:oleObj>
              </mc:Fallback>
            </mc:AlternateContent>
          </a:graphicData>
        </a:graphic>
      </p:graphicFrame>
      <p:sp>
        <p:nvSpPr>
          <p:cNvPr id="42" name="文本框 41">
            <a:extLst>
              <a:ext uri="{FF2B5EF4-FFF2-40B4-BE49-F238E27FC236}">
                <a16:creationId xmlns:a16="http://schemas.microsoft.com/office/drawing/2014/main" id="{082E2EB1-80D0-4C06-9C0E-EB56061EA43C}"/>
              </a:ext>
            </a:extLst>
          </p:cNvPr>
          <p:cNvSpPr txBox="1"/>
          <p:nvPr/>
        </p:nvSpPr>
        <p:spPr>
          <a:xfrm>
            <a:off x="256603" y="1277870"/>
            <a:ext cx="11088685" cy="88376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l" defTabSz="914400" rtl="0" fontAlgn="auto" latinLnBrk="0" hangingPunct="0">
              <a:lnSpc>
                <a:spcPct val="15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        在假设</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中，股票市场是强有效的，公司的股价反映了全部信息，价格反映了根本价值，即公司股价完全反映了公司的内在价值。因为股票价格能充分反映全部信息，故在对公司价值估算的框架下有下列关系：</a:t>
            </a:r>
            <a:endParaRPr lang="en-US" altLang="zh-CN" dirty="0">
              <a:latin typeface="华文楷体" panose="02010600040101010101" pitchFamily="2" charset="-122"/>
              <a:ea typeface="华文楷体" panose="02010600040101010101" pitchFamily="2" charset="-122"/>
            </a:endParaRPr>
          </a:p>
        </p:txBody>
      </p:sp>
      <p:sp>
        <p:nvSpPr>
          <p:cNvPr id="43" name="文本框 42">
            <a:extLst>
              <a:ext uri="{FF2B5EF4-FFF2-40B4-BE49-F238E27FC236}">
                <a16:creationId xmlns:a16="http://schemas.microsoft.com/office/drawing/2014/main" id="{F935AD38-C93B-431D-957D-46D3E3242A08}"/>
              </a:ext>
            </a:extLst>
          </p:cNvPr>
          <p:cNvSpPr txBox="1"/>
          <p:nvPr/>
        </p:nvSpPr>
        <p:spPr>
          <a:xfrm>
            <a:off x="346962" y="2899210"/>
            <a:ext cx="11498074" cy="88376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l" defTabSz="914400" rtl="0" fontAlgn="auto" latinLnBrk="0" hangingPunct="0">
              <a:lnSpc>
                <a:spcPct val="150000"/>
              </a:lnSpc>
              <a:spcBef>
                <a:spcPts val="0"/>
              </a:spcBef>
              <a:spcAft>
                <a:spcPts val="0"/>
              </a:spcAft>
              <a:buClrTx/>
              <a:buSzTx/>
              <a:buFontTx/>
              <a:buNone/>
            </a:pPr>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其中，</a:t>
            </a:r>
            <a:r>
              <a:rPr lang="zh-CN" altLang="en-US" dirty="0">
                <a:latin typeface="华文楷体" panose="02010600040101010101" pitchFamily="2" charset="-122"/>
                <a:ea typeface="华文楷体" panose="02010600040101010101" pitchFamily="2" charset="-122"/>
              </a:rPr>
              <a:t>表示股票价格，既表示现在价格还表示历史价格；</a:t>
            </a:r>
            <a:r>
              <a:rPr lang="en-US" altLang="zh-CN" b="1" dirty="0">
                <a:latin typeface="华文楷体" panose="02010600040101010101" pitchFamily="2" charset="-122"/>
                <a:ea typeface="华文楷体" panose="02010600040101010101" pitchFamily="2" charset="-122"/>
              </a:rPr>
              <a:t>Vt</a:t>
            </a:r>
            <a:r>
              <a:rPr lang="zh-CN" altLang="en-US" dirty="0">
                <a:latin typeface="华文楷体" panose="02010600040101010101" pitchFamily="2" charset="-122"/>
                <a:ea typeface="华文楷体" panose="02010600040101010101" pitchFamily="2" charset="-122"/>
              </a:rPr>
              <a:t>表示公司价值，既表示现在价格也表示历史价格；         表示波动，这种波动是时间和公司价值变动的函数。等式表示股票价格围绕着公司价值波动。</a:t>
            </a:r>
            <a:endParaRPr lang="en-US" altLang="zh-CN" dirty="0">
              <a:latin typeface="华文楷体" panose="02010600040101010101" pitchFamily="2" charset="-122"/>
              <a:ea typeface="华文楷体" panose="02010600040101010101" pitchFamily="2" charset="-122"/>
            </a:endParaRPr>
          </a:p>
        </p:txBody>
      </p:sp>
      <p:sp>
        <p:nvSpPr>
          <p:cNvPr id="54" name="Rectangle 39">
            <a:extLst>
              <a:ext uri="{FF2B5EF4-FFF2-40B4-BE49-F238E27FC236}">
                <a16:creationId xmlns:a16="http://schemas.microsoft.com/office/drawing/2014/main" id="{5B1B79A0-2687-4B96-8BDA-2EEDAA943A0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6" name="Rectangle 40">
            <a:extLst>
              <a:ext uri="{FF2B5EF4-FFF2-40B4-BE49-F238E27FC236}">
                <a16:creationId xmlns:a16="http://schemas.microsoft.com/office/drawing/2014/main" id="{B1306C7C-88F1-45CE-B712-1049F0FEFD59}"/>
              </a:ext>
            </a:extLst>
          </p:cNvPr>
          <p:cNvSpPr>
            <a:spLocks noChangeArrowheads="1"/>
          </p:cNvSpPr>
          <p:nvPr/>
        </p:nvSpPr>
        <p:spPr bwMode="auto">
          <a:xfrm>
            <a:off x="0" y="317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sz="600" b="0" i="0" u="none" strike="noStrike" cap="none" normalizeH="0" baseline="0">
                <a:ln>
                  <a:noFill/>
                </a:ln>
                <a:solidFill>
                  <a:schemeClr val="tx1"/>
                </a:solidFill>
                <a:effectLst/>
              </a:rPr>
              <a:t> </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3" name="文本框 12">
            <a:extLst>
              <a:ext uri="{FF2B5EF4-FFF2-40B4-BE49-F238E27FC236}">
                <a16:creationId xmlns:a16="http://schemas.microsoft.com/office/drawing/2014/main" id="{F381152C-E311-40AB-8CEE-B7449DF7A0E7}"/>
              </a:ext>
            </a:extLst>
          </p:cNvPr>
          <p:cNvSpPr txBox="1"/>
          <p:nvPr/>
        </p:nvSpPr>
        <p:spPr>
          <a:xfrm>
            <a:off x="466006" y="161093"/>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 </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机器学习</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LSTM</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模型及结果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77992B07-8367-4D81-B05C-2FD9D56112A0}"/>
              </a:ext>
            </a:extLst>
          </p:cNvPr>
          <p:cNvGraphicFramePr>
            <a:graphicFrameLocks noChangeAspect="1"/>
          </p:cNvGraphicFramePr>
          <p:nvPr>
            <p:extLst>
              <p:ext uri="{D42A27DB-BD31-4B8C-83A1-F6EECF244321}">
                <p14:modId xmlns:p14="http://schemas.microsoft.com/office/powerpoint/2010/main" val="3217267370"/>
              </p:ext>
            </p:extLst>
          </p:nvPr>
        </p:nvGraphicFramePr>
        <p:xfrm>
          <a:off x="1392093" y="3063485"/>
          <a:ext cx="171450" cy="228600"/>
        </p:xfrm>
        <a:graphic>
          <a:graphicData uri="http://schemas.openxmlformats.org/presentationml/2006/ole">
            <mc:AlternateContent xmlns:mc="http://schemas.openxmlformats.org/markup-compatibility/2006">
              <mc:Choice xmlns:v="urn:schemas-microsoft-com:vml" Requires="v">
                <p:oleObj spid="_x0000_s20551" name="Equation" r:id="rId10" imgW="170941" imgH="228965" progId="Equation.DSMT4">
                  <p:embed/>
                </p:oleObj>
              </mc:Choice>
              <mc:Fallback>
                <p:oleObj name="Equation" r:id="rId10" imgW="170941" imgH="228965" progId="Equation.DSMT4">
                  <p:embed/>
                  <p:pic>
                    <p:nvPicPr>
                      <p:cNvPr id="0" name=""/>
                      <p:cNvPicPr/>
                      <p:nvPr/>
                    </p:nvPicPr>
                    <p:blipFill>
                      <a:blip r:embed="rId11"/>
                      <a:stretch>
                        <a:fillRect/>
                      </a:stretch>
                    </p:blipFill>
                    <p:spPr>
                      <a:xfrm>
                        <a:off x="1392093" y="3063485"/>
                        <a:ext cx="171450" cy="2286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6D2A577-58D6-40F6-AD22-8F3EC6AAEF15}"/>
              </a:ext>
            </a:extLst>
          </p:cNvPr>
          <p:cNvGraphicFramePr>
            <a:graphicFrameLocks noChangeAspect="1"/>
          </p:cNvGraphicFramePr>
          <p:nvPr>
            <p:extLst>
              <p:ext uri="{D42A27DB-BD31-4B8C-83A1-F6EECF244321}">
                <p14:modId xmlns:p14="http://schemas.microsoft.com/office/powerpoint/2010/main" val="3145203733"/>
              </p:ext>
            </p:extLst>
          </p:nvPr>
        </p:nvGraphicFramePr>
        <p:xfrm>
          <a:off x="812656" y="3506805"/>
          <a:ext cx="579437" cy="228600"/>
        </p:xfrm>
        <a:graphic>
          <a:graphicData uri="http://schemas.openxmlformats.org/presentationml/2006/ole">
            <mc:AlternateContent xmlns:mc="http://schemas.openxmlformats.org/markup-compatibility/2006">
              <mc:Choice xmlns:v="urn:schemas-microsoft-com:vml" Requires="v">
                <p:oleObj spid="_x0000_s20552" name="Equation" r:id="rId12" imgW="579621" imgH="228965" progId="Equation.DSMT4">
                  <p:embed/>
                </p:oleObj>
              </mc:Choice>
              <mc:Fallback>
                <p:oleObj name="Equation" r:id="rId12" imgW="579621" imgH="228965" progId="Equation.DSMT4">
                  <p:embed/>
                  <p:pic>
                    <p:nvPicPr>
                      <p:cNvPr id="0" name=""/>
                      <p:cNvPicPr/>
                      <p:nvPr/>
                    </p:nvPicPr>
                    <p:blipFill>
                      <a:blip r:embed="rId13"/>
                      <a:stretch>
                        <a:fillRect/>
                      </a:stretch>
                    </p:blipFill>
                    <p:spPr>
                      <a:xfrm>
                        <a:off x="812656" y="3506805"/>
                        <a:ext cx="579437" cy="228600"/>
                      </a:xfrm>
                      <a:prstGeom prst="rect">
                        <a:avLst/>
                      </a:prstGeom>
                    </p:spPr>
                  </p:pic>
                </p:oleObj>
              </mc:Fallback>
            </mc:AlternateContent>
          </a:graphicData>
        </a:graphic>
      </p:graphicFrame>
      <p:sp>
        <p:nvSpPr>
          <p:cNvPr id="26" name="文本框 25">
            <a:extLst>
              <a:ext uri="{FF2B5EF4-FFF2-40B4-BE49-F238E27FC236}">
                <a16:creationId xmlns:a16="http://schemas.microsoft.com/office/drawing/2014/main" id="{67C65607-9756-4B88-97F8-97859B874CAF}"/>
              </a:ext>
            </a:extLst>
          </p:cNvPr>
          <p:cNvSpPr txBox="1"/>
          <p:nvPr/>
        </p:nvSpPr>
        <p:spPr>
          <a:xfrm>
            <a:off x="314239" y="3867647"/>
            <a:ext cx="11340984" cy="129926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dirty="0">
                <a:latin typeface="华文楷体" panose="02010600040101010101" pitchFamily="2" charset="-122"/>
                <a:ea typeface="华文楷体" panose="02010600040101010101" pitchFamily="2" charset="-122"/>
              </a:rPr>
              <a:t>        在强有效市场中，这种波动是对信息的立即反映。如果将这种运动看做一种特殊噪声，这种噪声是对公司价值变化的放映。从另一方面看是公司股价自回归的一种变化，那么可以通过卡尔曼滤波算法去滤波掉这种波动，滤波后的股价曲线就是公司价值曲线。</a:t>
            </a:r>
          </a:p>
        </p:txBody>
      </p:sp>
      <p:sp>
        <p:nvSpPr>
          <p:cNvPr id="28" name="文本框 27">
            <a:extLst>
              <a:ext uri="{FF2B5EF4-FFF2-40B4-BE49-F238E27FC236}">
                <a16:creationId xmlns:a16="http://schemas.microsoft.com/office/drawing/2014/main" id="{B0286C47-CF12-4354-813E-007D3383557F}"/>
              </a:ext>
            </a:extLst>
          </p:cNvPr>
          <p:cNvSpPr txBox="1"/>
          <p:nvPr/>
        </p:nvSpPr>
        <p:spPr>
          <a:xfrm>
            <a:off x="314239" y="5224920"/>
            <a:ext cx="11240452" cy="129926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l" defTabSz="914400" rtl="0" fontAlgn="auto" latinLnBrk="0" hangingPunct="0">
              <a:lnSpc>
                <a:spcPct val="15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        在假设</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前提下，滤波后的股价就是公司价值，那么可以对股价进行拟合来推算公司价值的变化。由于传统方法存在一定缺陷以及结合本专业，故采用机器学习中</a:t>
            </a:r>
            <a:r>
              <a:rPr lang="en-US" altLang="zh-CN" dirty="0">
                <a:latin typeface="华文楷体" panose="02010600040101010101" pitchFamily="2" charset="-122"/>
                <a:ea typeface="华文楷体" panose="02010600040101010101" pitchFamily="2" charset="-122"/>
              </a:rPr>
              <a:t>LSTM</a:t>
            </a:r>
            <a:r>
              <a:rPr lang="zh-CN" altLang="en-US" dirty="0">
                <a:latin typeface="华文楷体" panose="02010600040101010101" pitchFamily="2" charset="-122"/>
                <a:ea typeface="华文楷体" panose="02010600040101010101" pitchFamily="2" charset="-122"/>
              </a:rPr>
              <a:t>算法对滤波后的数据进行建模，然后采用仿真对公司价值进行仿真。</a:t>
            </a:r>
            <a:endParaRPr lang="en-US" altLang="zh-CN" dirty="0">
              <a:latin typeface="华文楷体" panose="02010600040101010101" pitchFamily="2" charset="-122"/>
              <a:ea typeface="华文楷体" panose="02010600040101010101" pitchFamily="2" charset="-122"/>
            </a:endParaRPr>
          </a:p>
        </p:txBody>
      </p:sp>
      <p:sp>
        <p:nvSpPr>
          <p:cNvPr id="30" name="文本框 29">
            <a:extLst>
              <a:ext uri="{FF2B5EF4-FFF2-40B4-BE49-F238E27FC236}">
                <a16:creationId xmlns:a16="http://schemas.microsoft.com/office/drawing/2014/main" id="{5BE37610-FB98-4ED9-9165-CE033F43D9B4}"/>
              </a:ext>
            </a:extLst>
          </p:cNvPr>
          <p:cNvSpPr txBox="1"/>
          <p:nvPr/>
        </p:nvSpPr>
        <p:spPr>
          <a:xfrm>
            <a:off x="699365" y="786977"/>
            <a:ext cx="7354744" cy="46827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l" defTabSz="914400" rtl="0" fontAlgn="auto" latinLnBrk="0" hangingPunct="0">
              <a:lnSpc>
                <a:spcPct val="150000"/>
              </a:lnSpc>
              <a:spcBef>
                <a:spcPts val="0"/>
              </a:spcBef>
              <a:spcAft>
                <a:spcPts val="0"/>
              </a:spcAft>
              <a:buClrTx/>
              <a:buSzTx/>
              <a:buFontTx/>
              <a:buNone/>
            </a:pPr>
            <a:r>
              <a:rPr lang="zh-CN" altLang="en-US" b="1" dirty="0">
                <a:solidFill>
                  <a:srgbClr val="FF0000"/>
                </a:solidFill>
                <a:latin typeface="华文楷体" panose="02010600040101010101" pitchFamily="2" charset="-122"/>
                <a:ea typeface="华文楷体" panose="02010600040101010101" pitchFamily="2" charset="-122"/>
              </a:rPr>
              <a:t>假设</a:t>
            </a:r>
            <a:r>
              <a:rPr lang="en-US" altLang="zh-CN" b="1" dirty="0">
                <a:solidFill>
                  <a:srgbClr val="FF0000"/>
                </a:solidFill>
                <a:latin typeface="华文楷体" panose="02010600040101010101" pitchFamily="2" charset="-122"/>
                <a:ea typeface="华文楷体" panose="02010600040101010101" pitchFamily="2" charset="-122"/>
              </a:rPr>
              <a:t>1</a:t>
            </a:r>
            <a:r>
              <a:rPr lang="zh-CN" altLang="en-US" b="1" dirty="0">
                <a:solidFill>
                  <a:srgbClr val="FF0000"/>
                </a:solidFill>
                <a:latin typeface="华文楷体" panose="02010600040101010101" pitchFamily="2" charset="-122"/>
                <a:ea typeface="华文楷体" panose="02010600040101010101" pitchFamily="2" charset="-122"/>
              </a:rPr>
              <a:t>：</a:t>
            </a:r>
            <a:r>
              <a:rPr lang="zh-CN" altLang="en-US" dirty="0">
                <a:solidFill>
                  <a:srgbClr val="FF0000"/>
                </a:solidFill>
                <a:latin typeface="华文楷体" panose="02010600040101010101" pitchFamily="2" charset="-122"/>
                <a:ea typeface="华文楷体" panose="02010600040101010101" pitchFamily="2" charset="-122"/>
              </a:rPr>
              <a:t>股票市场是强有效的，公司的股票价格能充分反映全部信息</a:t>
            </a:r>
            <a:r>
              <a:rPr lang="zh-CN" altLang="en-US" sz="1400" dirty="0">
                <a:solidFill>
                  <a:srgbClr val="FF0000"/>
                </a:solidFill>
                <a:latin typeface="宋体" panose="02010600030101010101" pitchFamily="2" charset="-122"/>
                <a:ea typeface="宋体" panose="02010600030101010101" pitchFamily="2" charset="-122"/>
              </a:rPr>
              <a:t>。</a:t>
            </a:r>
            <a:endParaRPr lang="en-US" altLang="zh-CN"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84842025"/>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aphicFrame>
        <p:nvGraphicFramePr>
          <p:cNvPr id="11" name="对象 10">
            <a:extLst>
              <a:ext uri="{FF2B5EF4-FFF2-40B4-BE49-F238E27FC236}">
                <a16:creationId xmlns:a16="http://schemas.microsoft.com/office/drawing/2014/main" id="{F367DF12-2236-49BD-B92F-B6D9B7F77C50}"/>
              </a:ext>
            </a:extLst>
          </p:cNvPr>
          <p:cNvGraphicFramePr>
            <a:graphicFrameLocks noChangeAspect="1"/>
          </p:cNvGraphicFramePr>
          <p:nvPr>
            <p:extLst>
              <p:ext uri="{D42A27DB-BD31-4B8C-83A1-F6EECF244321}">
                <p14:modId xmlns:p14="http://schemas.microsoft.com/office/powerpoint/2010/main" val="2799714652"/>
              </p:ext>
            </p:extLst>
          </p:nvPr>
        </p:nvGraphicFramePr>
        <p:xfrm>
          <a:off x="371970" y="5696476"/>
          <a:ext cx="2470943" cy="520783"/>
        </p:xfrm>
        <a:graphic>
          <a:graphicData uri="http://schemas.openxmlformats.org/presentationml/2006/ole">
            <mc:AlternateContent xmlns:mc="http://schemas.openxmlformats.org/markup-compatibility/2006">
              <mc:Choice xmlns:v="urn:schemas-microsoft-com:vml" Requires="v">
                <p:oleObj spid="_x0000_s2311" r:id="rId4" imgW="1320227" imgH="317362" progId="Equation.DSMT4">
                  <p:embed/>
                </p:oleObj>
              </mc:Choice>
              <mc:Fallback>
                <p:oleObj r:id="rId4" imgW="1320227" imgH="317362" progId="Equation.DSMT4">
                  <p:embed/>
                  <p:pic>
                    <p:nvPicPr>
                      <p:cNvPr id="55" name="对象 54">
                        <a:extLst>
                          <a:ext uri="{FF2B5EF4-FFF2-40B4-BE49-F238E27FC236}">
                            <a16:creationId xmlns:a16="http://schemas.microsoft.com/office/drawing/2014/main" id="{77E196AD-E26C-4A98-A798-53CCDD4E4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70" y="5696476"/>
                        <a:ext cx="2470943" cy="520783"/>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1B76FC9F-1C83-4565-9BC7-F910C8D883E4}"/>
              </a:ext>
            </a:extLst>
          </p:cNvPr>
          <p:cNvSpPr txBox="1"/>
          <p:nvPr/>
        </p:nvSpPr>
        <p:spPr>
          <a:xfrm>
            <a:off x="240778" y="821951"/>
            <a:ext cx="2733329" cy="5454250"/>
          </a:xfrm>
          <a:prstGeom prst="rect">
            <a:avLst/>
          </a:prstGeom>
          <a:noFill/>
          <a:ln w="19050" cap="flat">
            <a:solidFill>
              <a:srgbClr val="FF0000"/>
            </a:solid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1" dirty="0">
                <a:solidFill>
                  <a:srgbClr val="FF0000"/>
                </a:solidFill>
                <a:latin typeface="华文楷体" panose="02010600040101010101" pitchFamily="2" charset="-122"/>
                <a:ea typeface="华文楷体" panose="02010600040101010101" pitchFamily="2" charset="-122"/>
              </a:rPr>
              <a:t>滤波方法介绍：</a:t>
            </a:r>
            <a:endParaRPr lang="en-US" altLang="zh-CN" b="1" dirty="0">
              <a:solidFill>
                <a:srgbClr val="FF0000"/>
              </a:solidFill>
              <a:latin typeface="华文楷体" panose="02010600040101010101" pitchFamily="2" charset="-122"/>
              <a:ea typeface="华文楷体" panose="02010600040101010101" pitchFamily="2" charset="-122"/>
            </a:endParaRPr>
          </a:p>
          <a:p>
            <a:pPr>
              <a:lnSpc>
                <a:spcPct val="150000"/>
              </a:lnSpc>
            </a:pPr>
            <a:r>
              <a:rPr lang="zh-CN" altLang="en-US" dirty="0">
                <a:latin typeface="华文楷体" panose="02010600040101010101" pitchFamily="2" charset="-122"/>
                <a:ea typeface="华文楷体" panose="02010600040101010101" pitchFamily="2" charset="-122"/>
              </a:rPr>
              <a:t>         卡尔曼滤波是一种利用对系统的观测数据，对系统状态进行最优估计的算法。由于观测数据受到系统中的噪声和干扰的影响，所以系统状态的估计过程也可看作是滤波过程。即通过历史信息和当前观测的信息综合判断出当前的真实信息。可以用下列等式表示：</a:t>
            </a:r>
            <a:endParaRPr lang="en-US" altLang="zh-CN" dirty="0">
              <a:latin typeface="华文楷体" panose="02010600040101010101" pitchFamily="2" charset="-122"/>
              <a:ea typeface="华文楷体" panose="02010600040101010101" pitchFamily="2" charset="-122"/>
            </a:endParaRPr>
          </a:p>
          <a:p>
            <a:pPr>
              <a:lnSpc>
                <a:spcPct val="150000"/>
              </a:lnSpc>
            </a:pPr>
            <a:endParaRPr lang="zh-CN" altLang="en-US"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610EEFFC-6553-421A-BAE4-04708D3564C9}"/>
              </a:ext>
            </a:extLst>
          </p:cNvPr>
          <p:cNvSpPr txBox="1"/>
          <p:nvPr/>
        </p:nvSpPr>
        <p:spPr>
          <a:xfrm>
            <a:off x="447533" y="151857"/>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 </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机器学习</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LSTM</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模型及结果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DFE2A65-3B7C-4A06-A8AE-E210BCD40597}"/>
                  </a:ext>
                </a:extLst>
              </p:cNvPr>
              <p:cNvSpPr txBox="1"/>
              <p:nvPr/>
            </p:nvSpPr>
            <p:spPr>
              <a:xfrm>
                <a:off x="3222857" y="2297404"/>
                <a:ext cx="8812124" cy="339907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r>
                  <a:rPr lang="zh-CN" altLang="en-US" b="1" dirty="0">
                    <a:solidFill>
                      <a:schemeClr val="accent4">
                        <a:lumMod val="75000"/>
                      </a:schemeClr>
                    </a:solidFill>
                    <a:latin typeface="华文楷体" panose="02010600040101010101" pitchFamily="2" charset="-122"/>
                    <a:ea typeface="华文楷体" panose="02010600040101010101" pitchFamily="2" charset="-122"/>
                  </a:rPr>
                  <a:t>       其中：</a:t>
                </a:r>
                <a:endParaRPr lang="en-US" altLang="zh-CN" b="1" dirty="0">
                  <a:solidFill>
                    <a:schemeClr val="accent4">
                      <a:lumMod val="75000"/>
                    </a:schemeClr>
                  </a:solidFill>
                  <a:latin typeface="华文楷体" panose="02010600040101010101" pitchFamily="2" charset="-122"/>
                  <a:ea typeface="华文楷体" panose="02010600040101010101" pitchFamily="2" charset="-122"/>
                </a:endParaRPr>
              </a:p>
              <a:p>
                <a:pPr algn="just">
                  <a:lnSpc>
                    <a:spcPct val="150000"/>
                  </a:lnSpc>
                </a:pPr>
                <a:r>
                  <a:rPr lang="en-US" altLang="zh-CN" dirty="0">
                    <a:latin typeface="华文楷体" panose="02010600040101010101" pitchFamily="2" charset="-122"/>
                    <a:ea typeface="华文楷体" panose="02010600040101010101" pitchFamily="2" charset="-122"/>
                  </a:rPr>
                  <a:t>         k</a:t>
                </a:r>
                <a:r>
                  <a:rPr lang="zh-CN" altLang="zh-CN" dirty="0">
                    <a:latin typeface="华文楷体" panose="02010600040101010101" pitchFamily="2" charset="-122"/>
                    <a:ea typeface="华文楷体" panose="02010600040101010101" pitchFamily="2" charset="-122"/>
                  </a:rPr>
                  <a:t>表示离散的状态量，可以把它理解为不同的时刻</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algn="just">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         </m:t>
                        </m:r>
                        <m:acc>
                          <m:accPr>
                            <m:chr m:val="̂"/>
                            <m:ctrlPr>
                              <a:rPr lang="zh-CN" altLang="zh-CN" i="1" smtClean="0">
                                <a:latin typeface="Cambria Math" panose="02040503050406030204" pitchFamily="18" charset="0"/>
                              </a:rPr>
                            </m:ctrlPr>
                          </m:accPr>
                          <m:e>
                            <m:r>
                              <a:rPr lang="en-US" altLang="zh-CN">
                                <a:latin typeface="Cambria Math" panose="02040503050406030204" pitchFamily="18" charset="0"/>
                              </a:rPr>
                              <m:t>𝑋</m:t>
                            </m:r>
                          </m:e>
                        </m:acc>
                      </m:e>
                      <m:sub>
                        <m:r>
                          <a:rPr lang="en-US" altLang="zh-CN">
                            <a:latin typeface="Cambria Math" panose="02040503050406030204" pitchFamily="18" charset="0"/>
                          </a:rPr>
                          <m:t>𝑘</m:t>
                        </m:r>
                      </m:sub>
                    </m:sSub>
                  </m:oMath>
                </a14:m>
                <a:r>
                  <a:rPr lang="zh-CN" altLang="zh-CN" dirty="0">
                    <a:latin typeface="华文楷体" panose="02010600040101010101" pitchFamily="2" charset="-122"/>
                    <a:ea typeface="华文楷体" panose="02010600040101010101" pitchFamily="2" charset="-122"/>
                  </a:rPr>
                  <a:t>是对当前时刻状态的估计值，利用上面的公式对每一个</a:t>
                </a:r>
                <a:r>
                  <a:rPr lang="en-US" altLang="zh-CN" dirty="0">
                    <a:latin typeface="华文楷体" panose="02010600040101010101" pitchFamily="2" charset="-122"/>
                    <a:ea typeface="华文楷体" panose="02010600040101010101" pitchFamily="2" charset="-122"/>
                  </a:rPr>
                  <a:t> k </a:t>
                </a:r>
                <a:r>
                  <a:rPr lang="zh-CN" altLang="zh-CN" dirty="0">
                    <a:latin typeface="华文楷体" panose="02010600040101010101" pitchFamily="2" charset="-122"/>
                    <a:ea typeface="华文楷体" panose="02010600040101010101" pitchFamily="2" charset="-122"/>
                  </a:rPr>
                  <a:t>都能得到一个较为</a:t>
                </a:r>
                <a:endParaRPr lang="en-US" altLang="zh-CN" dirty="0">
                  <a:latin typeface="华文楷体" panose="02010600040101010101" pitchFamily="2" charset="-122"/>
                  <a:ea typeface="华文楷体" panose="02010600040101010101" pitchFamily="2" charset="-122"/>
                </a:endParaRPr>
              </a:p>
              <a:p>
                <a:pPr algn="just">
                  <a:lnSpc>
                    <a:spcPct val="150000"/>
                  </a:lnSpc>
                </a:pPr>
                <a:r>
                  <a:rPr lang="en-US" altLang="zh-CN" dirty="0">
                    <a:latin typeface="华文楷体" panose="02010600040101010101" pitchFamily="2" charset="-122"/>
                    <a:ea typeface="华文楷体" panose="02010600040101010101" pitchFamily="2" charset="-122"/>
                  </a:rPr>
                  <a:t>             </a:t>
                </a:r>
                <a:r>
                  <a:rPr lang="zh-CN" altLang="zh-CN" dirty="0">
                    <a:latin typeface="华文楷体" panose="02010600040101010101" pitchFamily="2" charset="-122"/>
                    <a:ea typeface="华文楷体" panose="02010600040101010101" pitchFamily="2" charset="-122"/>
                  </a:rPr>
                  <a:t>准确的</a:t>
                </a:r>
                <a:r>
                  <a:rPr lang="en-US" altLang="zh-CN" dirty="0">
                    <a:latin typeface="华文楷体" panose="02010600040101010101" pitchFamily="2" charset="-122"/>
                    <a:ea typeface="华文楷体" panose="02010600040101010101" pitchFamily="2" charset="-122"/>
                  </a:rPr>
                  <a:t> X </a:t>
                </a:r>
                <a:r>
                  <a:rPr lang="zh-CN" altLang="zh-CN" dirty="0">
                    <a:latin typeface="华文楷体" panose="02010600040101010101" pitchFamily="2" charset="-122"/>
                    <a:ea typeface="华文楷体" panose="02010600040101010101" pitchFamily="2" charset="-122"/>
                  </a:rPr>
                  <a:t>的值</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algn="just">
                  <a:lnSpc>
                    <a:spcPct val="150000"/>
                  </a:lnSpc>
                </a:pPr>
                <a14:m>
                  <m:oMath xmlns:m="http://schemas.openxmlformats.org/officeDocument/2006/math">
                    <m:r>
                      <a:rPr lang="en-US" altLang="zh-CN" b="0" i="1" smtClean="0">
                        <a:latin typeface="Cambria Math" panose="02040503050406030204" pitchFamily="18" charset="0"/>
                      </a:rPr>
                      <m:t>         </m:t>
                    </m:r>
                    <m:sSub>
                      <m:sSubPr>
                        <m:ctrlPr>
                          <a:rPr lang="zh-CN" altLang="zh-CN" i="1" smtClean="0">
                            <a:latin typeface="Cambria Math" panose="02040503050406030204" pitchFamily="18" charset="0"/>
                          </a:rPr>
                        </m:ctrlPr>
                      </m:sSubPr>
                      <m:e>
                        <m:r>
                          <a:rPr lang="en-US" altLang="zh-CN">
                            <a:latin typeface="Cambria Math" panose="02040503050406030204" pitchFamily="18" charset="0"/>
                          </a:rPr>
                          <m:t>𝑍</m:t>
                        </m:r>
                      </m:e>
                      <m:sub>
                        <m:r>
                          <a:rPr lang="en-US" altLang="zh-CN">
                            <a:latin typeface="Cambria Math" panose="02040503050406030204" pitchFamily="18" charset="0"/>
                          </a:rPr>
                          <m:t>𝑘</m:t>
                        </m:r>
                      </m:sub>
                    </m:sSub>
                  </m:oMath>
                </a14:m>
                <a:r>
                  <a:rPr lang="zh-CN" altLang="zh-CN" dirty="0">
                    <a:latin typeface="华文楷体" panose="02010600040101010101" pitchFamily="2" charset="-122"/>
                    <a:ea typeface="华文楷体" panose="02010600040101010101" pitchFamily="2" charset="-122"/>
                  </a:rPr>
                  <a:t>是对当前时刻状态的测量值，这个值并不是绝对准确的，存在着一定的噪声</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algn="just">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         </m:t>
                        </m:r>
                        <m:acc>
                          <m:accPr>
                            <m:chr m:val="̂"/>
                            <m:ctrlPr>
                              <a:rPr lang="zh-CN" altLang="zh-CN" i="1">
                                <a:latin typeface="Cambria Math" panose="02040503050406030204" pitchFamily="18" charset="0"/>
                              </a:rPr>
                            </m:ctrlPr>
                          </m:accPr>
                          <m:e>
                            <m:r>
                              <a:rPr lang="en-US" altLang="zh-CN">
                                <a:latin typeface="Cambria Math" panose="02040503050406030204" pitchFamily="18" charset="0"/>
                              </a:rPr>
                              <m:t>𝑋</m:t>
                            </m:r>
                          </m:e>
                        </m:acc>
                      </m:e>
                      <m:sub>
                        <m:r>
                          <a:rPr lang="en-US" altLang="zh-CN">
                            <a:latin typeface="Cambria Math" panose="02040503050406030204" pitchFamily="18" charset="0"/>
                          </a:rPr>
                          <m:t>𝑘</m:t>
                        </m:r>
                        <m:r>
                          <a:rPr lang="en-US" altLang="zh-CN">
                            <a:latin typeface="Cambria Math" panose="02040503050406030204" pitchFamily="18" charset="0"/>
                          </a:rPr>
                          <m:t>−1</m:t>
                        </m:r>
                      </m:sub>
                    </m:sSub>
                  </m:oMath>
                </a14:m>
                <a:r>
                  <a:rPr lang="zh-CN" altLang="zh-CN" dirty="0">
                    <a:latin typeface="华文楷体" panose="02010600040101010101" pitchFamily="2" charset="-122"/>
                    <a:ea typeface="华文楷体" panose="02010600040101010101" pitchFamily="2" charset="-122"/>
                  </a:rPr>
                  <a:t>是对上一状态的估计值，利用这个以及测量值对当前状态进行估计</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algn="just">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b="0" i="0" smtClean="0">
                            <a:latin typeface="Cambria Math" panose="02040503050406030204" pitchFamily="18" charset="0"/>
                          </a:rPr>
                          <m:t>         </m:t>
                        </m:r>
                        <m:r>
                          <a:rPr lang="en-US" altLang="zh-CN">
                            <a:latin typeface="Cambria Math" panose="02040503050406030204" pitchFamily="18" charset="0"/>
                          </a:rPr>
                          <m:t>𝐾</m:t>
                        </m:r>
                      </m:e>
                      <m:sub>
                        <m:r>
                          <a:rPr lang="en-US" altLang="zh-CN">
                            <a:latin typeface="Cambria Math" panose="02040503050406030204" pitchFamily="18" charset="0"/>
                          </a:rPr>
                          <m:t>𝑘</m:t>
                        </m:r>
                      </m:sub>
                    </m:sSub>
                  </m:oMath>
                </a14:m>
                <a:r>
                  <a:rPr lang="zh-CN" altLang="zh-CN" dirty="0">
                    <a:latin typeface="华文楷体" panose="02010600040101010101" pitchFamily="2" charset="-122"/>
                    <a:ea typeface="华文楷体" panose="02010600040101010101" pitchFamily="2" charset="-122"/>
                  </a:rPr>
                  <a:t>是卡尔曼增益，是根据每一时刻的状态求一个当前状态最好的增益值，这样的</a:t>
                </a:r>
                <a:r>
                  <a:rPr lang="en-US" altLang="zh-CN" dirty="0">
                    <a:latin typeface="华文楷体" panose="02010600040101010101" pitchFamily="2" charset="-122"/>
                    <a:ea typeface="华文楷体" panose="02010600040101010101" pitchFamily="2" charset="-122"/>
                  </a:rPr>
                  <a:t> </a:t>
                </a:r>
              </a:p>
              <a:p>
                <a:pPr algn="just">
                  <a:lnSpc>
                    <a:spcPct val="150000"/>
                  </a:lnSpc>
                </a:pPr>
                <a:r>
                  <a:rPr lang="en-US" altLang="zh-CN" dirty="0">
                    <a:latin typeface="华文楷体" panose="02010600040101010101" pitchFamily="2" charset="-122"/>
                    <a:ea typeface="华文楷体" panose="02010600040101010101" pitchFamily="2" charset="-122"/>
                  </a:rPr>
                  <a:t>             </a:t>
                </a:r>
                <a:r>
                  <a:rPr lang="zh-CN" altLang="zh-CN" dirty="0">
                    <a:latin typeface="华文楷体" panose="02010600040101010101" pitchFamily="2" charset="-122"/>
                    <a:ea typeface="华文楷体" panose="02010600040101010101" pitchFamily="2" charset="-122"/>
                  </a:rPr>
                  <a:t>话更好利用以前状态的估计值以及当前测量值来估计一个最优的当前值</a:t>
                </a:r>
                <a:r>
                  <a:rPr lang="zh-CN" altLang="en-US" dirty="0">
                    <a:latin typeface="华文楷体" panose="02010600040101010101" pitchFamily="2" charset="-122"/>
                    <a:ea typeface="华文楷体" panose="02010600040101010101" pitchFamily="2" charset="-122"/>
                  </a:rPr>
                  <a:t>；</a:t>
                </a:r>
                <a:endParaRPr lang="zh-CN" altLang="zh-CN" dirty="0">
                  <a:latin typeface="华文楷体" panose="02010600040101010101" pitchFamily="2" charset="-122"/>
                  <a:ea typeface="华文楷体" panose="02010600040101010101" pitchFamily="2" charset="-122"/>
                </a:endParaRPr>
              </a:p>
            </p:txBody>
          </p:sp>
        </mc:Choice>
        <mc:Fallback xmlns="">
          <p:sp>
            <p:nvSpPr>
              <p:cNvPr id="10" name="文本框 9">
                <a:extLst>
                  <a:ext uri="{FF2B5EF4-FFF2-40B4-BE49-F238E27FC236}">
                    <a16:creationId xmlns:a16="http://schemas.microsoft.com/office/drawing/2014/main" id="{BDFE2A65-3B7C-4A06-A8AE-E210BCD40597}"/>
                  </a:ext>
                </a:extLst>
              </p:cNvPr>
              <p:cNvSpPr txBox="1">
                <a:spLocks noRot="1" noChangeAspect="1" noMove="1" noResize="1" noEditPoints="1" noAdjustHandles="1" noChangeArrowheads="1" noChangeShapeType="1" noTextEdit="1"/>
              </p:cNvSpPr>
              <p:nvPr/>
            </p:nvSpPr>
            <p:spPr>
              <a:xfrm>
                <a:off x="3222857" y="2297404"/>
                <a:ext cx="8812124" cy="3399072"/>
              </a:xfrm>
              <a:prstGeom prst="rect">
                <a:avLst/>
              </a:prstGeom>
              <a:blipFill>
                <a:blip r:embed="rId6"/>
                <a:stretch>
                  <a:fillRect b="-2154"/>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09B6AAD-FAE4-4878-8995-948398ADDB0C}"/>
                  </a:ext>
                </a:extLst>
              </p:cNvPr>
              <p:cNvSpPr txBox="1"/>
              <p:nvPr/>
            </p:nvSpPr>
            <p:spPr>
              <a:xfrm>
                <a:off x="5013587" y="1682281"/>
                <a:ext cx="3373927" cy="37677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𝑋</m:t>
                              </m:r>
                            </m:e>
                          </m:acc>
                        </m:e>
                        <m:sub>
                          <m:r>
                            <a:rPr lang="zh-CN" altLang="en-US" i="1">
                              <a:latin typeface="Cambria Math" panose="02040503050406030204" pitchFamily="18" charset="0"/>
                            </a:rPr>
                            <m:t>𝑘</m:t>
                          </m:r>
                        </m:sub>
                      </m:sSub>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𝑘</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𝑘</m:t>
                          </m:r>
                        </m:sub>
                      </m:sSub>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1−</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𝑘</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0">
                                  <a:latin typeface="Cambria Math" panose="02040503050406030204" pitchFamily="18" charset="0"/>
                                </a:rPr>
                                <m:t> </m:t>
                              </m:r>
                              <m:r>
                                <a:rPr lang="zh-CN" altLang="en-US" i="1">
                                  <a:latin typeface="Cambria Math" panose="02040503050406030204" pitchFamily="18" charset="0"/>
                                </a:rPr>
                                <m:t>𝑋</m:t>
                              </m:r>
                            </m:e>
                          </m:acc>
                        </m:e>
                        <m:sub>
                          <m:r>
                            <a:rPr lang="zh-CN" altLang="en-US" i="1">
                              <a:latin typeface="Cambria Math" panose="02040503050406030204" pitchFamily="18" charset="0"/>
                            </a:rPr>
                            <m:t>𝑘</m:t>
                          </m:r>
                          <m:r>
                            <a:rPr lang="zh-CN" altLang="en-US" i="0">
                              <a:latin typeface="Cambria Math" panose="02040503050406030204" pitchFamily="18" charset="0"/>
                            </a:rPr>
                            <m:t>−1</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F09B6AAD-FAE4-4878-8995-948398ADDB0C}"/>
                  </a:ext>
                </a:extLst>
              </p:cNvPr>
              <p:cNvSpPr txBox="1">
                <a:spLocks noRot="1" noChangeAspect="1" noMove="1" noResize="1" noEditPoints="1" noAdjustHandles="1" noChangeArrowheads="1" noChangeShapeType="1" noTextEdit="1"/>
              </p:cNvSpPr>
              <p:nvPr/>
            </p:nvSpPr>
            <p:spPr>
              <a:xfrm>
                <a:off x="5013587" y="1682281"/>
                <a:ext cx="3373927" cy="376770"/>
              </a:xfrm>
              <a:prstGeom prst="rect">
                <a:avLst/>
              </a:prstGeom>
              <a:blipFill>
                <a:blip r:embed="rId7"/>
                <a:stretch>
                  <a:fillRect t="-1613"/>
                </a:stretch>
              </a:blipFill>
              <a:ln w="12700" cap="flat">
                <a:noFill/>
                <a:miter lim="400000"/>
              </a:ln>
              <a:effectLst/>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4EBA8013-2369-42BC-999E-A8D8EFB123BC}"/>
              </a:ext>
            </a:extLst>
          </p:cNvPr>
          <p:cNvSpPr txBox="1"/>
          <p:nvPr/>
        </p:nvSpPr>
        <p:spPr>
          <a:xfrm>
            <a:off x="3643315" y="976858"/>
            <a:ext cx="3373927"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sz="2000" b="1" dirty="0">
                <a:solidFill>
                  <a:schemeClr val="accent1">
                    <a:lumMod val="75000"/>
                  </a:schemeClr>
                </a:solidFill>
                <a:latin typeface="华文楷体" panose="02010600040101010101" pitchFamily="2" charset="-122"/>
                <a:ea typeface="华文楷体" panose="02010600040101010101" pitchFamily="2" charset="-122"/>
              </a:rPr>
              <a:t>Kalman filtering</a:t>
            </a:r>
            <a:r>
              <a:rPr lang="zh-CN" altLang="en-US" sz="2000" b="1" dirty="0">
                <a:solidFill>
                  <a:schemeClr val="accent1">
                    <a:lumMod val="75000"/>
                  </a:schemeClr>
                </a:solidFill>
                <a:latin typeface="华文楷体" panose="02010600040101010101" pitchFamily="2" charset="-122"/>
                <a:ea typeface="华文楷体" panose="02010600040101010101" pitchFamily="2" charset="-122"/>
              </a:rPr>
              <a:t>算法等式：</a:t>
            </a:r>
          </a:p>
        </p:txBody>
      </p:sp>
    </p:spTree>
    <p:extLst>
      <p:ext uri="{BB962C8B-B14F-4D97-AF65-F5344CB8AC3E}">
        <p14:creationId xmlns:p14="http://schemas.microsoft.com/office/powerpoint/2010/main" val="2574472522"/>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12" name="图片 11">
            <a:extLst>
              <a:ext uri="{FF2B5EF4-FFF2-40B4-BE49-F238E27FC236}">
                <a16:creationId xmlns:a16="http://schemas.microsoft.com/office/drawing/2014/main" id="{CA4A1412-0F32-4DA6-9432-027CB1DCB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690" y="1265368"/>
            <a:ext cx="5274310" cy="3044028"/>
          </a:xfrm>
          <a:prstGeom prst="rect">
            <a:avLst/>
          </a:prstGeom>
        </p:spPr>
      </p:pic>
      <p:pic>
        <p:nvPicPr>
          <p:cNvPr id="13" name="图片 12">
            <a:extLst>
              <a:ext uri="{FF2B5EF4-FFF2-40B4-BE49-F238E27FC236}">
                <a16:creationId xmlns:a16="http://schemas.microsoft.com/office/drawing/2014/main" id="{DEA7F85C-48BE-434B-B001-B4EFEE4F6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69129"/>
            <a:ext cx="5274310" cy="3106210"/>
          </a:xfrm>
          <a:prstGeom prst="rect">
            <a:avLst/>
          </a:prstGeom>
        </p:spPr>
      </p:pic>
      <p:sp>
        <p:nvSpPr>
          <p:cNvPr id="14" name="文本框 13">
            <a:extLst>
              <a:ext uri="{FF2B5EF4-FFF2-40B4-BE49-F238E27FC236}">
                <a16:creationId xmlns:a16="http://schemas.microsoft.com/office/drawing/2014/main" id="{3F32F79B-D102-4814-BB5B-00DAC4698C29}"/>
              </a:ext>
            </a:extLst>
          </p:cNvPr>
          <p:cNvSpPr txBox="1"/>
          <p:nvPr/>
        </p:nvSpPr>
        <p:spPr>
          <a:xfrm>
            <a:off x="655782" y="3136612"/>
            <a:ext cx="4082474" cy="58477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图</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rPr>
              <a:t>14</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：测试集中原始的收盘价与经过卡尔</a:t>
            </a:r>
            <a:endParaRPr lang="en-US" altLang="zh-CN" sz="1600" b="1" dirty="0">
              <a:solidFill>
                <a:schemeClr val="accent1">
                  <a:lumMod val="75000"/>
                </a:schemeClr>
              </a:solidFill>
              <a:latin typeface="华文楷体" panose="02010600040101010101" pitchFamily="2" charset="-122"/>
              <a:ea typeface="华文楷体" panose="02010600040101010101" pitchFamily="2" charset="-122"/>
            </a:endParaRPr>
          </a:p>
          <a:p>
            <a:pPr algn="ct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曼滤波后的收盘价</a:t>
            </a:r>
          </a:p>
        </p:txBody>
      </p:sp>
      <p:sp>
        <p:nvSpPr>
          <p:cNvPr id="15" name="文本框 14">
            <a:extLst>
              <a:ext uri="{FF2B5EF4-FFF2-40B4-BE49-F238E27FC236}">
                <a16:creationId xmlns:a16="http://schemas.microsoft.com/office/drawing/2014/main" id="{8792E059-2E39-4A31-B895-C656B2CFB42B}"/>
              </a:ext>
            </a:extLst>
          </p:cNvPr>
          <p:cNvSpPr txBox="1"/>
          <p:nvPr/>
        </p:nvSpPr>
        <p:spPr>
          <a:xfrm>
            <a:off x="7465179" y="862879"/>
            <a:ext cx="3881357" cy="58477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图</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rPr>
              <a:t>13</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：原始的收盘价与经过卡尔曼滤波后的收盘价</a:t>
            </a:r>
          </a:p>
        </p:txBody>
      </p:sp>
      <p:sp>
        <p:nvSpPr>
          <p:cNvPr id="11" name="文本框 10">
            <a:extLst>
              <a:ext uri="{FF2B5EF4-FFF2-40B4-BE49-F238E27FC236}">
                <a16:creationId xmlns:a16="http://schemas.microsoft.com/office/drawing/2014/main" id="{AA5D2B44-9CD0-44A0-83FE-86EFD3DC56B9}"/>
              </a:ext>
            </a:extLst>
          </p:cNvPr>
          <p:cNvSpPr txBox="1"/>
          <p:nvPr/>
        </p:nvSpPr>
        <p:spPr>
          <a:xfrm>
            <a:off x="447533" y="151857"/>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 </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机器学习</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LSTM</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模型及结果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B24995E7-4D92-46AB-B2F7-A76C0998CA71}"/>
              </a:ext>
            </a:extLst>
          </p:cNvPr>
          <p:cNvSpPr txBox="1"/>
          <p:nvPr/>
        </p:nvSpPr>
        <p:spPr>
          <a:xfrm>
            <a:off x="447533" y="6567643"/>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effectLst/>
                <a:latin typeface="华文楷体" panose="02010600040101010101" pitchFamily="2" charset="-122"/>
                <a:ea typeface="华文楷体" panose="02010600040101010101" pitchFamily="2" charset="-122"/>
                <a:cs typeface="Times New Roman" panose="02020603050405020304" pitchFamily="18" charset="0"/>
              </a:rPr>
              <a:t>数据来源：新浪财经</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BEBE0F56-E1A1-4A02-8F57-769699715743}"/>
              </a:ext>
            </a:extLst>
          </p:cNvPr>
          <p:cNvSpPr txBox="1"/>
          <p:nvPr/>
        </p:nvSpPr>
        <p:spPr>
          <a:xfrm>
            <a:off x="7534928" y="4329544"/>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effectLst/>
                <a:latin typeface="华文楷体" panose="02010600040101010101" pitchFamily="2" charset="-122"/>
                <a:ea typeface="华文楷体" panose="02010600040101010101" pitchFamily="2" charset="-122"/>
                <a:cs typeface="Times New Roman" panose="02020603050405020304" pitchFamily="18" charset="0"/>
              </a:rPr>
              <a:t>数据来源：新浪财经</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1F59436F-3ABA-4415-95FC-3D23E3F826B2}"/>
              </a:ext>
            </a:extLst>
          </p:cNvPr>
          <p:cNvSpPr txBox="1"/>
          <p:nvPr/>
        </p:nvSpPr>
        <p:spPr>
          <a:xfrm>
            <a:off x="504873" y="1055760"/>
            <a:ext cx="5020394" cy="13849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卡尔曼滤波算法滤波效果如图</a:t>
            </a:r>
            <a:r>
              <a:rPr kumimoji="0" lang="en-US" altLang="zh-CN"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13</a:t>
            </a:r>
            <a:r>
              <a:rPr kumimoji="0" lang="zh-CN" altLang="en-US"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和图</a:t>
            </a:r>
            <a:r>
              <a:rPr kumimoji="0" lang="en-US" altLang="zh-CN"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14</a:t>
            </a:r>
            <a:r>
              <a:rPr kumimoji="0" lang="zh-CN" altLang="en-US"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所示！！！</a:t>
            </a:r>
            <a:endParaRPr kumimoji="0" lang="en-US" altLang="zh-CN"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solidFill>
                <a:schemeClr val="accent1">
                  <a:lumMod val="75000"/>
                </a:schemeClr>
              </a:solidFill>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rPr>
              <a:t>从图</a:t>
            </a:r>
            <a:r>
              <a:rPr kumimoji="0" lang="en-US" altLang="zh-CN" sz="1800" b="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rPr>
              <a:t>13</a:t>
            </a:r>
            <a:r>
              <a:rPr kumimoji="0" lang="zh-CN" altLang="en-US" sz="1800" b="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rPr>
              <a:t>和图</a:t>
            </a:r>
            <a:r>
              <a:rPr kumimoji="0" lang="en-US" altLang="zh-CN" sz="1800" b="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rPr>
              <a:t>14</a:t>
            </a:r>
            <a:r>
              <a:rPr kumimoji="0" lang="zh-CN" altLang="en-US" sz="1800" b="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rPr>
              <a:t>可以看出对公司股票收盘价进行滤波后数据的噪声减少，数据成为一条较平滑的曲线。</a:t>
            </a:r>
          </a:p>
        </p:txBody>
      </p:sp>
      <p:sp>
        <p:nvSpPr>
          <p:cNvPr id="4" name="文本框 3">
            <a:extLst>
              <a:ext uri="{FF2B5EF4-FFF2-40B4-BE49-F238E27FC236}">
                <a16:creationId xmlns:a16="http://schemas.microsoft.com/office/drawing/2014/main" id="{91C741A2-C9C5-45F7-9772-849E5D04A964}"/>
              </a:ext>
            </a:extLst>
          </p:cNvPr>
          <p:cNvSpPr txBox="1"/>
          <p:nvPr/>
        </p:nvSpPr>
        <p:spPr>
          <a:xfrm>
            <a:off x="6298433" y="5057135"/>
            <a:ext cx="5048103" cy="11079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注：为方便机器学习训练数据，本队通过收集股票收盘价的全部数据，然后将数据划分为：训练集和测试集。最后确定</a:t>
            </a:r>
            <a:r>
              <a:rPr kumimoji="0" lang="en-US" altLang="zh-CN"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2011.3-2017.1</a:t>
            </a:r>
            <a:r>
              <a:rPr kumimoji="0" lang="zh-CN" altLang="en-US"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的数据作为训练集，</a:t>
            </a:r>
            <a:r>
              <a:rPr kumimoji="0" lang="en-US" altLang="zh-CN"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2017.1</a:t>
            </a:r>
            <a:r>
              <a:rPr kumimoji="0" lang="zh-CN" altLang="en-US"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月以后的为测试集。</a:t>
            </a:r>
          </a:p>
        </p:txBody>
      </p:sp>
    </p:spTree>
    <p:extLst>
      <p:ext uri="{BB962C8B-B14F-4D97-AF65-F5344CB8AC3E}">
        <p14:creationId xmlns:p14="http://schemas.microsoft.com/office/powerpoint/2010/main" val="2981579496"/>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0" name="文本框 9">
            <a:extLst>
              <a:ext uri="{FF2B5EF4-FFF2-40B4-BE49-F238E27FC236}">
                <a16:creationId xmlns:a16="http://schemas.microsoft.com/office/drawing/2014/main" id="{9F84831A-DD6E-49D2-96AD-2BBF62C3D4A9}"/>
              </a:ext>
            </a:extLst>
          </p:cNvPr>
          <p:cNvSpPr txBox="1"/>
          <p:nvPr/>
        </p:nvSpPr>
        <p:spPr>
          <a:xfrm>
            <a:off x="447534" y="1114928"/>
            <a:ext cx="6839958" cy="296126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r>
              <a:rPr lang="en-US" altLang="zh-CN" b="1" dirty="0">
                <a:latin typeface="华文楷体" panose="02010600040101010101" pitchFamily="2" charset="-122"/>
                <a:ea typeface="华文楷体" panose="02010600040101010101" pitchFamily="2" charset="-122"/>
              </a:rPr>
              <a:t>LSTM</a:t>
            </a:r>
            <a:r>
              <a:rPr lang="zh-CN" altLang="en-US" b="1" dirty="0">
                <a:latin typeface="华文楷体" panose="02010600040101010101" pitchFamily="2" charset="-122"/>
                <a:ea typeface="华文楷体" panose="02010600040101010101" pitchFamily="2" charset="-122"/>
              </a:rPr>
              <a:t>模型为机器学习中</a:t>
            </a:r>
            <a:r>
              <a:rPr lang="en-US" altLang="zh-CN" b="1" dirty="0">
                <a:latin typeface="华文楷体" panose="02010600040101010101" pitchFamily="2" charset="-122"/>
                <a:ea typeface="华文楷体" panose="02010600040101010101" pitchFamily="2" charset="-122"/>
              </a:rPr>
              <a:t>RNN</a:t>
            </a:r>
            <a:r>
              <a:rPr lang="zh-CN" altLang="en-US" b="1" dirty="0">
                <a:latin typeface="华文楷体" panose="02010600040101010101" pitchFamily="2" charset="-122"/>
                <a:ea typeface="华文楷体" panose="02010600040101010101" pitchFamily="2" charset="-122"/>
              </a:rPr>
              <a:t>系列，用此算法对滤波后的股票收盘价进行预测拟合。</a:t>
            </a:r>
          </a:p>
          <a:p>
            <a:pPr algn="just">
              <a:lnSpc>
                <a:spcPct val="150000"/>
              </a:lnSpc>
            </a:pPr>
            <a:r>
              <a:rPr lang="en-US" altLang="zh-CN" dirty="0">
                <a:latin typeface="华文楷体" panose="02010600040101010101" pitchFamily="2" charset="-122"/>
                <a:ea typeface="华文楷体" panose="02010600040101010101" pitchFamily="2" charset="-122"/>
              </a:rPr>
              <a:t>         RNN</a:t>
            </a:r>
            <a:r>
              <a:rPr lang="zh-CN" altLang="en-US" dirty="0">
                <a:latin typeface="华文楷体" panose="02010600040101010101" pitchFamily="2" charset="-122"/>
                <a:ea typeface="华文楷体" panose="02010600040101010101" pitchFamily="2" charset="-122"/>
              </a:rPr>
              <a:t>被称为循环神经网络，即一个序列当前的输出与前面的输出也有关。具体的表现形式为网络会对前面的信息进行记忆并应用于当前输出的计算中，理论上，</a:t>
            </a:r>
            <a:r>
              <a:rPr lang="en-US" altLang="zh-CN" dirty="0">
                <a:latin typeface="华文楷体" panose="02010600040101010101" pitchFamily="2" charset="-122"/>
                <a:ea typeface="华文楷体" panose="02010600040101010101" pitchFamily="2" charset="-122"/>
              </a:rPr>
              <a:t>RNN</a:t>
            </a:r>
            <a:r>
              <a:rPr lang="zh-CN" altLang="en-US" dirty="0">
                <a:latin typeface="华文楷体" panose="02010600040101010101" pitchFamily="2" charset="-122"/>
                <a:ea typeface="华文楷体" panose="02010600040101010101" pitchFamily="2" charset="-122"/>
              </a:rPr>
              <a:t>能够对任何长度的序列数据进行处理。相关结构如右图</a:t>
            </a:r>
            <a:r>
              <a:rPr lang="en-US" altLang="zh-CN" dirty="0">
                <a:latin typeface="华文楷体" panose="02010600040101010101" pitchFamily="2" charset="-122"/>
                <a:ea typeface="华文楷体" panose="02010600040101010101" pitchFamily="2" charset="-122"/>
              </a:rPr>
              <a:t>15</a:t>
            </a:r>
            <a:r>
              <a:rPr lang="zh-CN" altLang="en-US" dirty="0">
                <a:latin typeface="华文楷体" panose="02010600040101010101" pitchFamily="2" charset="-122"/>
                <a:ea typeface="华文楷体" panose="02010600040101010101" pitchFamily="2" charset="-122"/>
              </a:rPr>
              <a:t>所示，图中下方为数据输入，然后通过激活函数进行转换，最后得到最上方的输出。</a:t>
            </a:r>
          </a:p>
        </p:txBody>
      </p:sp>
      <p:sp>
        <p:nvSpPr>
          <p:cNvPr id="14" name="文本框 13">
            <a:extLst>
              <a:ext uri="{FF2B5EF4-FFF2-40B4-BE49-F238E27FC236}">
                <a16:creationId xmlns:a16="http://schemas.microsoft.com/office/drawing/2014/main" id="{3F32F79B-D102-4814-BB5B-00DAC4698C29}"/>
              </a:ext>
            </a:extLst>
          </p:cNvPr>
          <p:cNvSpPr txBox="1"/>
          <p:nvPr/>
        </p:nvSpPr>
        <p:spPr>
          <a:xfrm>
            <a:off x="7799066" y="3866354"/>
            <a:ext cx="3881357"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图</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rPr>
              <a:t>16</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rPr>
              <a:t>LSTM</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算法结构</a:t>
            </a:r>
          </a:p>
        </p:txBody>
      </p:sp>
      <p:sp>
        <p:nvSpPr>
          <p:cNvPr id="15" name="文本框 14">
            <a:extLst>
              <a:ext uri="{FF2B5EF4-FFF2-40B4-BE49-F238E27FC236}">
                <a16:creationId xmlns:a16="http://schemas.microsoft.com/office/drawing/2014/main" id="{8792E059-2E39-4A31-B895-C656B2CFB42B}"/>
              </a:ext>
            </a:extLst>
          </p:cNvPr>
          <p:cNvSpPr txBox="1"/>
          <p:nvPr/>
        </p:nvSpPr>
        <p:spPr>
          <a:xfrm>
            <a:off x="7643123" y="967857"/>
            <a:ext cx="3881357"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图</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rPr>
              <a:t>15</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rPr>
              <a:t>RNN</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算法结构</a:t>
            </a:r>
          </a:p>
        </p:txBody>
      </p:sp>
      <p:pic>
        <p:nvPicPr>
          <p:cNvPr id="11" name="图片 10">
            <a:extLst>
              <a:ext uri="{FF2B5EF4-FFF2-40B4-BE49-F238E27FC236}">
                <a16:creationId xmlns:a16="http://schemas.microsoft.com/office/drawing/2014/main" id="{31E73A62-C450-49F5-83B3-B0F2086565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7491" y="1306411"/>
            <a:ext cx="4904509" cy="2109271"/>
          </a:xfrm>
          <a:prstGeom prst="rect">
            <a:avLst/>
          </a:prstGeom>
        </p:spPr>
      </p:pic>
      <p:pic>
        <p:nvPicPr>
          <p:cNvPr id="16" name="图片 15">
            <a:extLst>
              <a:ext uri="{FF2B5EF4-FFF2-40B4-BE49-F238E27FC236}">
                <a16:creationId xmlns:a16="http://schemas.microsoft.com/office/drawing/2014/main" id="{5645E602-C592-48C6-AF09-E4B95A1E1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0743" y="4261806"/>
            <a:ext cx="4199679" cy="2056840"/>
          </a:xfrm>
          <a:prstGeom prst="rect">
            <a:avLst/>
          </a:prstGeom>
        </p:spPr>
      </p:pic>
      <p:sp>
        <p:nvSpPr>
          <p:cNvPr id="17" name="文本框 16">
            <a:extLst>
              <a:ext uri="{FF2B5EF4-FFF2-40B4-BE49-F238E27FC236}">
                <a16:creationId xmlns:a16="http://schemas.microsoft.com/office/drawing/2014/main" id="{112F4329-E586-4736-BC09-E8C371B25495}"/>
              </a:ext>
            </a:extLst>
          </p:cNvPr>
          <p:cNvSpPr txBox="1"/>
          <p:nvPr/>
        </p:nvSpPr>
        <p:spPr>
          <a:xfrm>
            <a:off x="447533" y="4076188"/>
            <a:ext cx="6839958" cy="254576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r>
              <a:rPr lang="zh-CN" altLang="en-US" dirty="0">
                <a:latin typeface="华文楷体" panose="02010600040101010101" pitchFamily="2" charset="-122"/>
                <a:ea typeface="华文楷体" panose="02010600040101010101" pitchFamily="2" charset="-122"/>
              </a:rPr>
              <a:t>但是传统的</a:t>
            </a:r>
            <a:r>
              <a:rPr lang="en-US" altLang="zh-CN" dirty="0">
                <a:latin typeface="华文楷体" panose="02010600040101010101" pitchFamily="2" charset="-122"/>
                <a:ea typeface="华文楷体" panose="02010600040101010101" pitchFamily="2" charset="-122"/>
              </a:rPr>
              <a:t>RNN</a:t>
            </a:r>
            <a:r>
              <a:rPr lang="zh-CN" altLang="en-US" dirty="0">
                <a:latin typeface="华文楷体" panose="02010600040101010101" pitchFamily="2" charset="-122"/>
                <a:ea typeface="华文楷体" panose="02010600040101010101" pitchFamily="2" charset="-122"/>
              </a:rPr>
              <a:t>模型会出现梯度消失问题，远期的数据对现在的数据的影响会被抹除，即过去的消息会随时间的增长而影响逐渐变小。而</a:t>
            </a:r>
            <a:r>
              <a:rPr lang="en-US" altLang="zh-CN" dirty="0">
                <a:latin typeface="华文楷体" panose="02010600040101010101" pitchFamily="2" charset="-122"/>
                <a:ea typeface="华文楷体" panose="02010600040101010101" pitchFamily="2" charset="-122"/>
              </a:rPr>
              <a:t>LSTM</a:t>
            </a:r>
            <a:r>
              <a:rPr lang="zh-CN" altLang="en-US" dirty="0">
                <a:latin typeface="华文楷体" panose="02010600040101010101" pitchFamily="2" charset="-122"/>
                <a:ea typeface="华文楷体" panose="02010600040101010101" pitchFamily="2" charset="-122"/>
              </a:rPr>
              <a:t>模型是长短期记忆模型</a:t>
            </a:r>
            <a:r>
              <a:rPr lang="en-US" altLang="zh-CN" dirty="0">
                <a:latin typeface="华文楷体" panose="02010600040101010101" pitchFamily="2" charset="-122"/>
                <a:ea typeface="华文楷体" panose="02010600040101010101" pitchFamily="2" charset="-122"/>
              </a:rPr>
              <a:t>Long Short Term Memory</a:t>
            </a:r>
            <a:r>
              <a:rPr lang="zh-CN" altLang="en-US" dirty="0">
                <a:latin typeface="华文楷体" panose="02010600040101010101" pitchFamily="2" charset="-122"/>
                <a:ea typeface="华文楷体" panose="02010600040101010101" pitchFamily="2" charset="-122"/>
              </a:rPr>
              <a:t>，是一种特殊的递归神经网络模型。它是从</a:t>
            </a:r>
            <a:r>
              <a:rPr lang="en-US" altLang="zh-CN" dirty="0">
                <a:latin typeface="华文楷体" panose="02010600040101010101" pitchFamily="2" charset="-122"/>
                <a:ea typeface="华文楷体" panose="02010600040101010101" pitchFamily="2" charset="-122"/>
              </a:rPr>
              <a:t>RNN</a:t>
            </a:r>
            <a:r>
              <a:rPr lang="zh-CN" altLang="en-US" dirty="0">
                <a:latin typeface="华文楷体" panose="02010600040101010101" pitchFamily="2" charset="-122"/>
                <a:ea typeface="华文楷体" panose="02010600040101010101" pitchFamily="2" charset="-122"/>
              </a:rPr>
              <a:t>改进而来，相比</a:t>
            </a:r>
            <a:r>
              <a:rPr lang="en-US" altLang="zh-CN" dirty="0">
                <a:latin typeface="华文楷体" panose="02010600040101010101" pitchFamily="2" charset="-122"/>
                <a:ea typeface="华文楷体" panose="02010600040101010101" pitchFamily="2" charset="-122"/>
              </a:rPr>
              <a:t>RNN</a:t>
            </a:r>
            <a:r>
              <a:rPr lang="zh-CN" altLang="en-US" dirty="0">
                <a:latin typeface="华文楷体" panose="02010600040101010101" pitchFamily="2" charset="-122"/>
                <a:ea typeface="华文楷体" panose="02010600040101010101" pitchFamily="2" charset="-122"/>
              </a:rPr>
              <a:t>，它多出了三个门（输入门，遗忘门，输出门）的结果来控制信息的输入和输出，从而能够有效的解决梯度消失问题，如图</a:t>
            </a:r>
            <a:r>
              <a:rPr lang="en-US" altLang="zh-CN" dirty="0">
                <a:latin typeface="华文楷体" panose="02010600040101010101" pitchFamily="2" charset="-122"/>
                <a:ea typeface="华文楷体" panose="02010600040101010101" pitchFamily="2" charset="-122"/>
              </a:rPr>
              <a:t>16</a:t>
            </a:r>
            <a:r>
              <a:rPr lang="zh-CN" altLang="en-US" dirty="0">
                <a:latin typeface="华文楷体" panose="02010600040101010101" pitchFamily="2" charset="-122"/>
                <a:ea typeface="华文楷体" panose="02010600040101010101" pitchFamily="2" charset="-122"/>
              </a:rPr>
              <a:t>。</a:t>
            </a:r>
          </a:p>
        </p:txBody>
      </p:sp>
      <p:sp>
        <p:nvSpPr>
          <p:cNvPr id="12" name="文本框 11">
            <a:extLst>
              <a:ext uri="{FF2B5EF4-FFF2-40B4-BE49-F238E27FC236}">
                <a16:creationId xmlns:a16="http://schemas.microsoft.com/office/drawing/2014/main" id="{3ED31FE6-431F-470A-A3C6-F591A9E5C79D}"/>
              </a:ext>
            </a:extLst>
          </p:cNvPr>
          <p:cNvSpPr txBox="1"/>
          <p:nvPr/>
        </p:nvSpPr>
        <p:spPr>
          <a:xfrm>
            <a:off x="447533" y="151857"/>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 </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机器学习</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LSTM</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模型及结果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24FB241B-D693-4000-88CA-28641446CA7F}"/>
              </a:ext>
            </a:extLst>
          </p:cNvPr>
          <p:cNvSpPr txBox="1"/>
          <p:nvPr/>
        </p:nvSpPr>
        <p:spPr>
          <a:xfrm>
            <a:off x="544946" y="837929"/>
            <a:ext cx="4821382"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机器学习</a:t>
            </a:r>
            <a:r>
              <a:rPr kumimoji="0" lang="en-US" altLang="zh-CN" sz="180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LSTM</a:t>
            </a:r>
            <a:r>
              <a:rPr kumimoji="0" lang="zh-CN" altLang="en-US" sz="180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算法介绍：</a:t>
            </a:r>
          </a:p>
        </p:txBody>
      </p:sp>
    </p:spTree>
    <p:extLst>
      <p:ext uri="{BB962C8B-B14F-4D97-AF65-F5344CB8AC3E}">
        <p14:creationId xmlns:p14="http://schemas.microsoft.com/office/powerpoint/2010/main" val="4292203803"/>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4" name="文本框 13">
            <a:extLst>
              <a:ext uri="{FF2B5EF4-FFF2-40B4-BE49-F238E27FC236}">
                <a16:creationId xmlns:a16="http://schemas.microsoft.com/office/drawing/2014/main" id="{3F32F79B-D102-4814-BB5B-00DAC4698C29}"/>
              </a:ext>
            </a:extLst>
          </p:cNvPr>
          <p:cNvSpPr txBox="1"/>
          <p:nvPr/>
        </p:nvSpPr>
        <p:spPr>
          <a:xfrm>
            <a:off x="7749309" y="789861"/>
            <a:ext cx="3881357"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5">
                    <a:lumMod val="75000"/>
                  </a:schemeClr>
                </a:solidFill>
                <a:latin typeface="华文楷体" panose="02010600040101010101" pitchFamily="2" charset="-122"/>
                <a:ea typeface="华文楷体" panose="02010600040101010101" pitchFamily="2" charset="-122"/>
              </a:rPr>
              <a:t>图</a:t>
            </a:r>
            <a:r>
              <a:rPr lang="en-US" altLang="zh-CN" sz="1600" b="1" dirty="0">
                <a:solidFill>
                  <a:schemeClr val="accent5">
                    <a:lumMod val="75000"/>
                  </a:schemeClr>
                </a:solidFill>
                <a:latin typeface="华文楷体" panose="02010600040101010101" pitchFamily="2" charset="-122"/>
                <a:ea typeface="华文楷体" panose="02010600040101010101" pitchFamily="2" charset="-122"/>
              </a:rPr>
              <a:t>17</a:t>
            </a:r>
            <a:r>
              <a:rPr lang="zh-CN" altLang="en-US" sz="1600" b="1" dirty="0">
                <a:solidFill>
                  <a:schemeClr val="accent5">
                    <a:lumMod val="75000"/>
                  </a:schemeClr>
                </a:solidFill>
                <a:latin typeface="华文楷体" panose="02010600040101010101" pitchFamily="2" charset="-122"/>
                <a:ea typeface="华文楷体" panose="02010600040101010101" pitchFamily="2" charset="-122"/>
              </a:rPr>
              <a:t>：</a:t>
            </a:r>
            <a:r>
              <a:rPr lang="en-US" altLang="zh-CN" sz="1600" b="1" dirty="0">
                <a:solidFill>
                  <a:schemeClr val="accent5">
                    <a:lumMod val="75000"/>
                  </a:schemeClr>
                </a:solidFill>
                <a:latin typeface="华文楷体" panose="02010600040101010101" pitchFamily="2" charset="-122"/>
                <a:ea typeface="华文楷体" panose="02010600040101010101" pitchFamily="2" charset="-122"/>
              </a:rPr>
              <a:t>LSTMS</a:t>
            </a:r>
            <a:r>
              <a:rPr lang="zh-CN" altLang="en-US" sz="1600" b="1" dirty="0">
                <a:solidFill>
                  <a:schemeClr val="accent5">
                    <a:lumMod val="75000"/>
                  </a:schemeClr>
                </a:solidFill>
                <a:latin typeface="华文楷体" panose="02010600040101010101" pitchFamily="2" charset="-122"/>
                <a:ea typeface="华文楷体" panose="02010600040101010101" pitchFamily="2" charset="-122"/>
              </a:rPr>
              <a:t>算法的数据结构图</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8715CAF-5F84-42B7-A295-5A9D1C66C321}"/>
                  </a:ext>
                </a:extLst>
              </p:cNvPr>
              <p:cNvSpPr txBox="1"/>
              <p:nvPr/>
            </p:nvSpPr>
            <p:spPr>
              <a:xfrm>
                <a:off x="201184" y="775236"/>
                <a:ext cx="7356179" cy="623927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r>
                  <a:rPr lang="en-US" altLang="zh-CN" b="1"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LSTM</a:t>
                </a:r>
                <a:r>
                  <a:rPr lang="zh-CN" altLang="en-US" b="1"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算法的数学表达</a:t>
                </a:r>
                <a:endParaRPr lang="en-US" altLang="zh-CN" b="1" kern="100" dirty="0">
                  <a:solidFill>
                    <a:schemeClr val="accent1">
                      <a:lumMod val="75000"/>
                    </a:schemeClr>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kern="100" dirty="0">
                    <a:solidFill>
                      <a:schemeClr val="accent3">
                        <a:lumMod val="60000"/>
                        <a:lumOff val="40000"/>
                      </a:schemeClr>
                    </a:solidFill>
                    <a:effectLst/>
                    <a:latin typeface="华文楷体" panose="02010600040101010101" pitchFamily="2" charset="-122"/>
                    <a:ea typeface="华文楷体" panose="02010600040101010101" pitchFamily="2" charset="-122"/>
                    <a:cs typeface="Times New Roman" panose="02020603050405020304" pitchFamily="18" charset="0"/>
                  </a:rPr>
                  <a:t>核心思想</a:t>
                </a:r>
                <a:r>
                  <a:rPr lang="zh-CN" altLang="en-US" kern="100" dirty="0">
                    <a:solidFill>
                      <a:schemeClr val="accent3">
                        <a:lumMod val="60000"/>
                        <a:lumOff val="40000"/>
                      </a:schemeClr>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历史信息</a:t>
                </a:r>
                <a14:m>
                  <m:oMath xmlns:m="http://schemas.openxmlformats.org/officeDocument/2006/math">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oMath>
                </a14:m>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输入当前时刻，经过“</a:t>
                </a:r>
                <a:r>
                  <a:rPr lang="en-US"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x</a:t>
                </a:r>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”和“</a:t>
                </a:r>
                <a:r>
                  <a:rPr lang="en-US"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单元，输出</a:t>
                </a:r>
                <a14:m>
                  <m:oMath xmlns:m="http://schemas.openxmlformats.org/officeDocument/2006/math">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oMath>
                </a14:m>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到序列中的下一时刻。</a:t>
                </a:r>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acc>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oMath>
                  </m:oMathPara>
                </a14:m>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kern="100" dirty="0">
                    <a:solidFill>
                      <a:schemeClr val="accent4">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遗忘门</a:t>
                </a:r>
                <a:r>
                  <a:rPr lang="en-US" altLang="zh-CN" kern="100" dirty="0">
                    <a:solidFill>
                      <a:schemeClr val="accent4">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(forget gate)</a:t>
                </a:r>
                <a:r>
                  <a:rPr lang="zh-CN" altLang="en-US" kern="100" dirty="0">
                    <a:solidFill>
                      <a:schemeClr val="accent4">
                        <a:lumMod val="75000"/>
                      </a:schemeClr>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遗忘门是选择传给下一时刻信息的单元。其中</a:t>
                </a:r>
                <a14:m>
                  <m:oMath xmlns:m="http://schemas.openxmlformats.org/officeDocument/2006/math">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oMath>
                </a14:m>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表示的是上一个时刻的输出，</a:t>
                </a:r>
                <a14:m>
                  <m:oMath xmlns:m="http://schemas.openxmlformats.org/officeDocument/2006/math">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oMath>
                </a14:m>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表示的是当前时刻的信息输入。</a:t>
                </a:r>
                <a:r>
                  <a:rPr lang="en-US"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σ</a:t>
                </a:r>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表示</a:t>
                </a:r>
                <a:r>
                  <a:rPr lang="en-US" altLang="zh-CN" kern="100" dirty="0" err="1">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sigmod</a:t>
                </a:r>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函数。通过判断，输出信息给“</a:t>
                </a:r>
                <a:r>
                  <a:rPr lang="en-US"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x</a:t>
                </a:r>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”单元</a:t>
                </a:r>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输入门</a:t>
                </a:r>
                <a:r>
                  <a:rPr lang="en-US" altLang="zh-CN"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(update gate)</a:t>
                </a:r>
                <a:r>
                  <a:rPr lang="zh-CN" altLang="en-US" kern="100"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输入门是决定是决定让多少新的信息加入到当前时刻的状态中来。</a:t>
                </a:r>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50000"/>
                  </a:lnSpc>
                </a:pPr>
                <a:r>
                  <a:rPr lang="en-US"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kern="100" dirty="0">
                    <a:solidFill>
                      <a:schemeClr val="accent5">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输出门</a:t>
                </a:r>
                <a:r>
                  <a:rPr lang="en-US" altLang="zh-CN" kern="100" dirty="0">
                    <a:solidFill>
                      <a:schemeClr val="accent5">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(output gate)</a:t>
                </a:r>
                <a:r>
                  <a:rPr lang="zh-CN" altLang="en-US" kern="100" dirty="0">
                    <a:solidFill>
                      <a:schemeClr val="accent5">
                        <a:lumMod val="75000"/>
                      </a:schemeClr>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输出门是决定最终输出的信息</a:t>
                </a:r>
                <a14:m>
                  <m:oMath xmlns:m="http://schemas.openxmlformats.org/officeDocument/2006/math">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oMath>
                </a14:m>
                <a:r>
                  <a:rPr lang="en-US" altLang="zh-CN" kern="100" dirty="0">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50000"/>
                  </a:lnSpc>
                </a:pPr>
                <a:r>
                  <a:rPr lang="en-US" altLang="zh-CN" sz="12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98715CAF-5F84-42B7-A295-5A9D1C66C321}"/>
                  </a:ext>
                </a:extLst>
              </p:cNvPr>
              <p:cNvSpPr txBox="1">
                <a:spLocks noRot="1" noChangeAspect="1" noMove="1" noResize="1" noEditPoints="1" noAdjustHandles="1" noChangeArrowheads="1" noChangeShapeType="1" noTextEdit="1"/>
              </p:cNvSpPr>
              <p:nvPr/>
            </p:nvSpPr>
            <p:spPr>
              <a:xfrm>
                <a:off x="201184" y="775236"/>
                <a:ext cx="7356179" cy="6239272"/>
              </a:xfrm>
              <a:prstGeom prst="rect">
                <a:avLst/>
              </a:prstGeom>
              <a:blipFill>
                <a:blip r:embed="rId3"/>
                <a:stretch>
                  <a:fillRect l="-663" r="-746"/>
                </a:stretch>
              </a:blipFill>
              <a:ln w="12700" cap="flat">
                <a:noFill/>
                <a:miter lim="400000"/>
              </a:ln>
              <a:effectLst/>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210727F-63D8-451F-B243-0C28DA3DBE8A}"/>
              </a:ext>
            </a:extLst>
          </p:cNvPr>
          <p:cNvPicPr>
            <a:picLocks noChangeAspect="1"/>
          </p:cNvPicPr>
          <p:nvPr/>
        </p:nvPicPr>
        <p:blipFill rotWithShape="1">
          <a:blip r:embed="rId4"/>
          <a:srcRect r="16632"/>
          <a:stretch/>
        </p:blipFill>
        <p:spPr>
          <a:xfrm>
            <a:off x="7749309" y="1231814"/>
            <a:ext cx="4082474" cy="2358797"/>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65DE09F-2E0D-40DE-B9DF-2C6FD4E0F785}"/>
                  </a:ext>
                </a:extLst>
              </p:cNvPr>
              <p:cNvSpPr txBox="1"/>
              <p:nvPr/>
            </p:nvSpPr>
            <p:spPr>
              <a:xfrm>
                <a:off x="7978046" y="3694010"/>
                <a:ext cx="4012770" cy="293516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400" b="1" i="1" kern="10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算法优化公式如下：</a:t>
                </a:r>
                <a:endParaRPr lang="en-US" altLang="zh-CN" sz="1400" b="1" i="1" kern="10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endParaRPr>
              </a:p>
              <a:p>
                <a:pPr algn="just"/>
                <a:endParaRPr lang="en-US" altLang="zh-CN" sz="1400" b="1" i="1" kern="100" dirty="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p>
                        <m:sSupPr>
                          <m:ctrlPr>
                            <a:rPr lang="zh-CN" altLang="zh-CN" sz="1400"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acc>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𝑡𝑎𝑛h</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𝜎</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𝑢</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acc>
                            <m:accPr>
                              <m:chr m:val="̃"/>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acc>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−1&gt;</m:t>
                          </m:r>
                        </m:sup>
                      </m:sSup>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𝑎</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𝛤</m:t>
                          </m:r>
                        </m:e>
                        <m: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𝑜</m:t>
                          </m:r>
                        </m:sub>
                      </m:sSub>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𝑐</m:t>
                          </m:r>
                        </m:e>
                        <m:sup>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&gt;</m:t>
                          </m:r>
                        </m:sup>
                      </m:sSup>
                    </m:oMath>
                  </m:oMathPara>
                </a14:m>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E65DE09F-2E0D-40DE-B9DF-2C6FD4E0F785}"/>
                  </a:ext>
                </a:extLst>
              </p:cNvPr>
              <p:cNvSpPr txBox="1">
                <a:spLocks noRot="1" noChangeAspect="1" noMove="1" noResize="1" noEditPoints="1" noAdjustHandles="1" noChangeArrowheads="1" noChangeShapeType="1" noTextEdit="1"/>
              </p:cNvSpPr>
              <p:nvPr/>
            </p:nvSpPr>
            <p:spPr>
              <a:xfrm>
                <a:off x="7978046" y="3694010"/>
                <a:ext cx="4012770" cy="2935162"/>
              </a:xfrm>
              <a:prstGeom prst="rect">
                <a:avLst/>
              </a:prstGeom>
              <a:blipFill>
                <a:blip r:embed="rId5"/>
                <a:stretch>
                  <a:fillRect l="-456" t="-624"/>
                </a:stretch>
              </a:blipFill>
              <a:ln w="12700" cap="flat">
                <a:noFill/>
                <a:miter lim="400000"/>
              </a:ln>
              <a:effectLst/>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B95167E-3029-4850-8389-1C5E41D14E6B}"/>
              </a:ext>
            </a:extLst>
          </p:cNvPr>
          <p:cNvSpPr txBox="1"/>
          <p:nvPr/>
        </p:nvSpPr>
        <p:spPr>
          <a:xfrm>
            <a:off x="201184" y="196244"/>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 </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机器学习</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LSTM</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模型及结果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Tree>
    <p:extLst>
      <p:ext uri="{BB962C8B-B14F-4D97-AF65-F5344CB8AC3E}">
        <p14:creationId xmlns:p14="http://schemas.microsoft.com/office/powerpoint/2010/main" val="1697617721"/>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4" name="文本框 13">
            <a:extLst>
              <a:ext uri="{FF2B5EF4-FFF2-40B4-BE49-F238E27FC236}">
                <a16:creationId xmlns:a16="http://schemas.microsoft.com/office/drawing/2014/main" id="{3F32F79B-D102-4814-BB5B-00DAC4698C29}"/>
              </a:ext>
            </a:extLst>
          </p:cNvPr>
          <p:cNvSpPr txBox="1"/>
          <p:nvPr/>
        </p:nvSpPr>
        <p:spPr>
          <a:xfrm>
            <a:off x="6981679" y="1270773"/>
            <a:ext cx="3881357"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图</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rPr>
              <a:t>18</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 </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rPr>
              <a:t>LSTM</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模型训练训练集后的效果</a:t>
            </a:r>
          </a:p>
        </p:txBody>
      </p:sp>
      <p:sp>
        <p:nvSpPr>
          <p:cNvPr id="15" name="文本框 14">
            <a:extLst>
              <a:ext uri="{FF2B5EF4-FFF2-40B4-BE49-F238E27FC236}">
                <a16:creationId xmlns:a16="http://schemas.microsoft.com/office/drawing/2014/main" id="{8792E059-2E39-4A31-B895-C656B2CFB42B}"/>
              </a:ext>
            </a:extLst>
          </p:cNvPr>
          <p:cNvSpPr txBox="1"/>
          <p:nvPr/>
        </p:nvSpPr>
        <p:spPr>
          <a:xfrm>
            <a:off x="6981680" y="3023231"/>
            <a:ext cx="3881357"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图</a:t>
            </a:r>
            <a:r>
              <a:rPr lang="en-US" altLang="zh-CN" sz="1600" b="1" dirty="0">
                <a:solidFill>
                  <a:schemeClr val="accent1">
                    <a:lumMod val="75000"/>
                  </a:schemeClr>
                </a:solidFill>
                <a:latin typeface="华文楷体" panose="02010600040101010101" pitchFamily="2" charset="-122"/>
                <a:ea typeface="华文楷体" panose="02010600040101010101" pitchFamily="2" charset="-122"/>
              </a:rPr>
              <a:t>19</a:t>
            </a:r>
            <a:r>
              <a:rPr lang="zh-CN" altLang="en-US" sz="1600" b="1" dirty="0">
                <a:solidFill>
                  <a:schemeClr val="accent1">
                    <a:lumMod val="75000"/>
                  </a:schemeClr>
                </a:solidFill>
                <a:latin typeface="华文楷体" panose="02010600040101010101" pitchFamily="2" charset="-122"/>
                <a:ea typeface="华文楷体" panose="02010600040101010101" pitchFamily="2" charset="-122"/>
              </a:rPr>
              <a:t>：训练集和测试集的误差</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0E4FBEE-3860-428B-B0F8-701E614A87C3}"/>
                  </a:ext>
                </a:extLst>
              </p:cNvPr>
              <p:cNvSpPr txBox="1"/>
              <p:nvPr/>
            </p:nvSpPr>
            <p:spPr>
              <a:xfrm>
                <a:off x="321974" y="976726"/>
                <a:ext cx="5709131" cy="272927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pPr>
                <a:r>
                  <a:rPr lang="zh-CN" altLang="en-US" b="1" dirty="0">
                    <a:solidFill>
                      <a:schemeClr val="accent3">
                        <a:lumMod val="60000"/>
                        <a:lumOff val="40000"/>
                      </a:schemeClr>
                    </a:solidFill>
                    <a:latin typeface="华文楷体" panose="02010600040101010101" pitchFamily="2" charset="-122"/>
                    <a:ea typeface="华文楷体" panose="02010600040101010101" pitchFamily="2" charset="-122"/>
                  </a:rPr>
                  <a:t>模型的评价指标：</a:t>
                </a:r>
                <a:endParaRPr lang="en-US" altLang="zh-CN" b="1" dirty="0">
                  <a:solidFill>
                    <a:schemeClr val="accent3">
                      <a:lumMod val="60000"/>
                      <a:lumOff val="40000"/>
                    </a:schemeClr>
                  </a:solidFill>
                  <a:latin typeface="华文楷体" panose="02010600040101010101" pitchFamily="2" charset="-122"/>
                  <a:ea typeface="华文楷体" panose="02010600040101010101" pitchFamily="2" charset="-122"/>
                </a:endParaRPr>
              </a:p>
              <a:p>
                <a:pPr algn="just"/>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均方误差：</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𝑀𝑆𝐸</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nary>
                      <m:naryPr>
                        <m:chr m:val="∑"/>
                        <m:limLoc m:val="undOv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𝑁</m:t>
                        </m:r>
                      </m:sup>
                      <m:e>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𝑁</m:t>
                                </m:r>
                              </m:den>
                            </m:f>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𝑦</m:t>
                                </m:r>
                              </m:e>
                            </m:acc>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e>
                    </m:nary>
                  </m:oMath>
                </a14:m>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均方根误差</a:t>
                </a:r>
                <a:r>
                  <a:rPr lang="zh-CN" altLang="en-US" kern="100" dirty="0">
                    <a:effectLst/>
                    <a:latin typeface="华文楷体" panose="02010600040101010101" pitchFamily="2" charset="-122"/>
                    <a:ea typeface="华文楷体" panose="02010600040101010101" pitchFamily="2" charset="-122"/>
                    <a:cs typeface="Times New Roman" panose="02020603050405020304" pitchFamily="18" charset="0"/>
                  </a:rPr>
                  <a:t>：</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𝑅𝑀𝑆𝐸</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rad>
                      <m:radPr>
                        <m:degHide m:val="on"/>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𝑁</m:t>
                            </m:r>
                          </m:sup>
                          <m:e>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𝑁</m:t>
                                    </m:r>
                                  </m:den>
                                </m:f>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𝑦</m:t>
                                    </m:r>
                                  </m:e>
                                </m:acc>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e>
                        </m:nary>
                      </m:e>
                    </m:rad>
                  </m:oMath>
                </a14:m>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平均绝对误差：</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𝑀𝐴𝐸</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nary>
                      <m:naryPr>
                        <m:chr m:val="∑"/>
                        <m:limLoc m:val="undOv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𝑁</m:t>
                        </m:r>
                      </m:sup>
                      <m:e>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𝑦</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𝑦</m:t>
                                </m:r>
                              </m:e>
                            </m:acc>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e>
                        </m:d>
                      </m:e>
                    </m:nary>
                  </m:oMath>
                </a14:m>
                <a:endPar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zh-CN" altLang="en-US" kern="100" dirty="0">
                    <a:solidFill>
                      <a:srgbClr val="0070C0"/>
                    </a:solidFill>
                    <a:latin typeface="华文楷体" panose="02010600040101010101" pitchFamily="2" charset="-122"/>
                    <a:ea typeface="华文楷体" panose="02010600040101010101" pitchFamily="2" charset="-122"/>
                    <a:cs typeface="Times New Roman" panose="02020603050405020304" pitchFamily="18" charset="0"/>
                  </a:rPr>
                  <a:t>其中</a:t>
                </a:r>
                <a14:m>
                  <m:oMath xmlns:m="http://schemas.openxmlformats.org/officeDocument/2006/math">
                    <m:r>
                      <a:rPr lang="zh-CN" altLang="en-US" i="1" kern="100" dirty="0" smtClean="0">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accPr>
                      <m:e>
                        <m:r>
                          <a:rPr lang="en-US" altLang="zh-CN" kern="100">
                            <a:latin typeface="Cambria Math" panose="02040503050406030204" pitchFamily="18" charset="0"/>
                            <a:ea typeface="宋体" panose="02010600030101010101" pitchFamily="2" charset="-122"/>
                            <a:cs typeface="Times New Roman" panose="02020603050405020304" pitchFamily="18" charset="0"/>
                          </a:rPr>
                          <m:t>𝑦</m:t>
                        </m:r>
                      </m:e>
                    </m:acc>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表示预测值，</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𝑦</m:t>
                    </m:r>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表示真实值</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LSTM</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模型的训练误差如右图图</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18</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所示。</a:t>
                </a:r>
                <a:endParaRPr lang="zh-CN"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sz="1600" kern="100" dirty="0">
                  <a:effectLst/>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C0E4FBEE-3860-428B-B0F8-701E614A87C3}"/>
                  </a:ext>
                </a:extLst>
              </p:cNvPr>
              <p:cNvSpPr txBox="1">
                <a:spLocks noRot="1" noChangeAspect="1" noMove="1" noResize="1" noEditPoints="1" noAdjustHandles="1" noChangeArrowheads="1" noChangeShapeType="1" noTextEdit="1"/>
              </p:cNvSpPr>
              <p:nvPr/>
            </p:nvSpPr>
            <p:spPr>
              <a:xfrm>
                <a:off x="321974" y="976726"/>
                <a:ext cx="5709131" cy="2729273"/>
              </a:xfrm>
              <a:prstGeom prst="rect">
                <a:avLst/>
              </a:prstGeom>
              <a:blipFill>
                <a:blip r:embed="rId3"/>
                <a:stretch>
                  <a:fillRect l="-2564" t="-670" r="-2457"/>
                </a:stretch>
              </a:blipFill>
              <a:ln w="12700" cap="flat">
                <a:noFill/>
                <a:miter lim="400000"/>
              </a:ln>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0350C09-BC2B-4A2E-98EE-3F8362A7F2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489" y="3361785"/>
            <a:ext cx="5816511" cy="3299971"/>
          </a:xfrm>
          <a:prstGeom prst="rect">
            <a:avLst/>
          </a:prstGeom>
        </p:spPr>
      </p:pic>
      <p:pic>
        <p:nvPicPr>
          <p:cNvPr id="17" name="图片 16">
            <a:extLst>
              <a:ext uri="{FF2B5EF4-FFF2-40B4-BE49-F238E27FC236}">
                <a16:creationId xmlns:a16="http://schemas.microsoft.com/office/drawing/2014/main" id="{6FB3869E-0F63-414C-92EC-DE46C97A5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1681" y="1859896"/>
            <a:ext cx="4888346" cy="748301"/>
          </a:xfrm>
          <a:prstGeom prst="rect">
            <a:avLst/>
          </a:prstGeom>
        </p:spPr>
      </p:pic>
      <p:sp>
        <p:nvSpPr>
          <p:cNvPr id="18" name="文本框 17">
            <a:extLst>
              <a:ext uri="{FF2B5EF4-FFF2-40B4-BE49-F238E27FC236}">
                <a16:creationId xmlns:a16="http://schemas.microsoft.com/office/drawing/2014/main" id="{DF237484-4D37-46E4-991C-3C0C1F470AFF}"/>
              </a:ext>
            </a:extLst>
          </p:cNvPr>
          <p:cNvSpPr txBox="1"/>
          <p:nvPr/>
        </p:nvSpPr>
        <p:spPr>
          <a:xfrm>
            <a:off x="201184" y="3965471"/>
            <a:ext cx="5572366" cy="120032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1" kern="100" dirty="0">
                <a:solidFill>
                  <a:schemeClr val="accent5"/>
                </a:solidFill>
                <a:latin typeface="华文楷体" panose="02010600040101010101" pitchFamily="2" charset="-122"/>
                <a:ea typeface="华文楷体" panose="02010600040101010101" pitchFamily="2" charset="-122"/>
                <a:cs typeface="Times New Roman" panose="02020603050405020304" pitchFamily="18" charset="0"/>
              </a:rPr>
              <a:t>误差结果：</a:t>
            </a:r>
            <a:endParaRPr lang="en-US" altLang="zh-CN" b="1" kern="100" dirty="0">
              <a:solidFill>
                <a:schemeClr val="accent5"/>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       将原始的股价通过卡尔曼滤波得到滤波后的股价，通过模型预测五个交易日后的股价。模型对训练集和测试集的预测误差如图</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19</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所示。</a:t>
            </a:r>
          </a:p>
        </p:txBody>
      </p:sp>
      <p:sp>
        <p:nvSpPr>
          <p:cNvPr id="10" name="文本框 9">
            <a:extLst>
              <a:ext uri="{FF2B5EF4-FFF2-40B4-BE49-F238E27FC236}">
                <a16:creationId xmlns:a16="http://schemas.microsoft.com/office/drawing/2014/main" id="{E4128F69-E3F5-4B2E-84F4-3336468756A4}"/>
              </a:ext>
            </a:extLst>
          </p:cNvPr>
          <p:cNvSpPr txBox="1"/>
          <p:nvPr/>
        </p:nvSpPr>
        <p:spPr>
          <a:xfrm>
            <a:off x="201184" y="196244"/>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 </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机器学习</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LSTM</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模型及结果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Tree>
    <p:extLst>
      <p:ext uri="{BB962C8B-B14F-4D97-AF65-F5344CB8AC3E}">
        <p14:creationId xmlns:p14="http://schemas.microsoft.com/office/powerpoint/2010/main" val="2314389910"/>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组合 9"/>
          <p:cNvGrpSpPr/>
          <p:nvPr/>
        </p:nvGrpSpPr>
        <p:grpSpPr>
          <a:xfrm>
            <a:off x="2623539" y="1134412"/>
            <a:ext cx="8929668" cy="4424748"/>
            <a:chOff x="-1" y="-1"/>
            <a:chExt cx="8929666" cy="4424747"/>
          </a:xfrm>
        </p:grpSpPr>
        <p:grpSp>
          <p:nvGrpSpPr>
            <p:cNvPr id="92" name="组合 3"/>
            <p:cNvGrpSpPr/>
            <p:nvPr/>
          </p:nvGrpSpPr>
          <p:grpSpPr>
            <a:xfrm>
              <a:off x="-1" y="-1"/>
              <a:ext cx="2542746" cy="1013460"/>
              <a:chOff x="0" y="0"/>
              <a:chExt cx="2542744" cy="1013458"/>
            </a:xfrm>
          </p:grpSpPr>
          <p:sp>
            <p:nvSpPr>
              <p:cNvPr id="90" name="文本框 114"/>
              <p:cNvSpPr/>
              <p:nvPr/>
            </p:nvSpPr>
            <p:spPr>
              <a:xfrm>
                <a:off x="0" y="0"/>
                <a:ext cx="2542744" cy="101345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ctr">
                  <a:defRPr sz="6000">
                    <a:solidFill>
                      <a:srgbClr val="3A414B"/>
                    </a:solidFill>
                    <a:latin typeface="思源黑体 CN Bold"/>
                    <a:ea typeface="思源黑体 CN Bold"/>
                    <a:cs typeface="思源黑体 CN Bold"/>
                    <a:sym typeface="思源黑体 CN Bold"/>
                  </a:defRPr>
                </a:lvl1pPr>
              </a:lstStyle>
              <a:p>
                <a:r>
                  <a:rPr dirty="0">
                    <a:latin typeface="华文仿宋" panose="02010600040101010101" pitchFamily="2" charset="-122"/>
                    <a:ea typeface="华文仿宋" panose="02010600040101010101" pitchFamily="2" charset="-122"/>
                  </a:rPr>
                  <a:t>目 录</a:t>
                </a:r>
              </a:p>
            </p:txBody>
          </p:sp>
          <p:sp>
            <p:nvSpPr>
              <p:cNvPr id="91" name="文本框 2"/>
              <p:cNvSpPr/>
              <p:nvPr/>
            </p:nvSpPr>
            <p:spPr>
              <a:xfrm>
                <a:off x="447251" y="906091"/>
                <a:ext cx="16482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ctr">
                  <a:defRPr sz="2400">
                    <a:solidFill>
                      <a:srgbClr val="3A414B"/>
                    </a:solidFill>
                  </a:defRPr>
                </a:lvl1pPr>
              </a:lstStyle>
              <a:p>
                <a:r>
                  <a:rPr dirty="0"/>
                  <a:t>CONTENTS</a:t>
                </a:r>
              </a:p>
            </p:txBody>
          </p:sp>
        </p:grpSp>
        <p:grpSp>
          <p:nvGrpSpPr>
            <p:cNvPr id="99" name="组合 8"/>
            <p:cNvGrpSpPr/>
            <p:nvPr/>
          </p:nvGrpSpPr>
          <p:grpSpPr>
            <a:xfrm>
              <a:off x="459825" y="2236615"/>
              <a:ext cx="3976796" cy="834053"/>
              <a:chOff x="0" y="44638"/>
              <a:chExt cx="3976795" cy="834052"/>
            </a:xfrm>
          </p:grpSpPr>
          <p:grpSp>
            <p:nvGrpSpPr>
              <p:cNvPr id="95" name="椭圆 4"/>
              <p:cNvGrpSpPr/>
              <p:nvPr/>
            </p:nvGrpSpPr>
            <p:grpSpPr>
              <a:xfrm>
                <a:off x="0" y="44638"/>
                <a:ext cx="834052" cy="834052"/>
                <a:chOff x="0" y="0"/>
                <a:chExt cx="834051" cy="834050"/>
              </a:xfrm>
            </p:grpSpPr>
            <p:sp>
              <p:nvSpPr>
                <p:cNvPr id="93" name="圆形"/>
                <p:cNvSpPr/>
                <p:nvPr/>
              </p:nvSpPr>
              <p:spPr>
                <a:xfrm>
                  <a:off x="0" y="-1"/>
                  <a:ext cx="834052" cy="834052"/>
                </a:xfrm>
                <a:prstGeom prst="ellipse">
                  <a:avLst/>
                </a:prstGeom>
                <a:solidFill>
                  <a:schemeClr val="accent2"/>
                </a:solidFill>
                <a:ln w="12700" cap="flat">
                  <a:noFill/>
                  <a:miter lim="400000"/>
                </a:ln>
                <a:effectLst/>
              </p:spPr>
              <p:txBody>
                <a:bodyPr wrap="square" lIns="0" tIns="0" rIns="0" bIns="0" numCol="1" anchor="ctr">
                  <a:noAutofit/>
                </a:bodyPr>
                <a:lstStyle/>
                <a:p>
                  <a:pPr algn="ctr">
                    <a:defRPr sz="2000">
                      <a:solidFill>
                        <a:srgbClr val="FFFFFF"/>
                      </a:solidFill>
                      <a:latin typeface="思源黑体 CN Bold"/>
                      <a:ea typeface="思源黑体 CN Bold"/>
                      <a:cs typeface="思源黑体 CN Bold"/>
                      <a:sym typeface="思源黑体 CN Bold"/>
                    </a:defRPr>
                  </a:pPr>
                  <a:endParaRPr/>
                </a:p>
              </p:txBody>
            </p:sp>
            <p:sp>
              <p:nvSpPr>
                <p:cNvPr id="94" name="01"/>
                <p:cNvSpPr/>
                <p:nvPr/>
              </p:nvSpPr>
              <p:spPr>
                <a:xfrm>
                  <a:off x="167863" y="417025"/>
                  <a:ext cx="4983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000">
                      <a:solidFill>
                        <a:srgbClr val="FFFFFF"/>
                      </a:solidFill>
                      <a:latin typeface="思源黑体 CN Bold"/>
                      <a:ea typeface="思源黑体 CN Bold"/>
                      <a:cs typeface="思源黑体 CN Bold"/>
                      <a:sym typeface="思源黑体 CN Bold"/>
                    </a:defRPr>
                  </a:lvl1pPr>
                </a:lstStyle>
                <a:p>
                  <a:r>
                    <a:t>01</a:t>
                  </a:r>
                </a:p>
              </p:txBody>
            </p:sp>
          </p:grpSp>
          <p:grpSp>
            <p:nvGrpSpPr>
              <p:cNvPr id="98" name="组合 7"/>
              <p:cNvGrpSpPr/>
              <p:nvPr/>
            </p:nvGrpSpPr>
            <p:grpSpPr>
              <a:xfrm>
                <a:off x="918728" y="227517"/>
                <a:ext cx="3058067" cy="498877"/>
                <a:chOff x="-37692" y="227517"/>
                <a:chExt cx="3058066" cy="498875"/>
              </a:xfrm>
            </p:grpSpPr>
            <p:sp>
              <p:nvSpPr>
                <p:cNvPr id="96" name="文本框 5"/>
                <p:cNvSpPr/>
                <p:nvPr/>
              </p:nvSpPr>
              <p:spPr>
                <a:xfrm>
                  <a:off x="-37692" y="227517"/>
                  <a:ext cx="2287122" cy="4001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2400">
                      <a:solidFill>
                        <a:srgbClr val="3A414B"/>
                      </a:solidFill>
                      <a:latin typeface="思源黑体 CN Bold"/>
                      <a:ea typeface="思源黑体 CN Bold"/>
                      <a:cs typeface="思源黑体 CN Bold"/>
                      <a:sym typeface="思源黑体 CN Bold"/>
                    </a:defRPr>
                  </a:lvl1pPr>
                </a:lstStyle>
                <a:p>
                  <a:r>
                    <a:rPr lang="zh-CN" altLang="en-US" sz="2000" b="1" dirty="0">
                      <a:latin typeface="华文仿宋" panose="02010600040101010101" pitchFamily="2" charset="-122"/>
                      <a:ea typeface="华文仿宋" panose="02010600040101010101" pitchFamily="2" charset="-122"/>
                    </a:rPr>
                    <a:t>公司基本面分析</a:t>
                  </a:r>
                  <a:endParaRPr sz="2000" b="1" dirty="0">
                    <a:latin typeface="华文仿宋" panose="02010600040101010101" pitchFamily="2" charset="-122"/>
                    <a:ea typeface="华文仿宋" panose="02010600040101010101" pitchFamily="2" charset="-122"/>
                  </a:endParaRPr>
                </a:p>
              </p:txBody>
            </p:sp>
            <p:sp>
              <p:nvSpPr>
                <p:cNvPr id="97" name="文本框 6"/>
                <p:cNvSpPr/>
                <p:nvPr/>
              </p:nvSpPr>
              <p:spPr>
                <a:xfrm>
                  <a:off x="0" y="418619"/>
                  <a:ext cx="3020374" cy="30777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1400">
                      <a:solidFill>
                        <a:srgbClr val="3A414B"/>
                      </a:solidFill>
                    </a:defRPr>
                  </a:lvl1pPr>
                </a:lstStyle>
                <a:p>
                  <a:endParaRPr dirty="0"/>
                </a:p>
              </p:txBody>
            </p:sp>
          </p:grpSp>
        </p:grpSp>
        <p:grpSp>
          <p:nvGrpSpPr>
            <p:cNvPr id="106" name="组合 117"/>
            <p:cNvGrpSpPr/>
            <p:nvPr/>
          </p:nvGrpSpPr>
          <p:grpSpPr>
            <a:xfrm>
              <a:off x="459825" y="3590693"/>
              <a:ext cx="3976796" cy="834053"/>
              <a:chOff x="0" y="44638"/>
              <a:chExt cx="3976795" cy="834052"/>
            </a:xfrm>
          </p:grpSpPr>
          <p:grpSp>
            <p:nvGrpSpPr>
              <p:cNvPr id="102" name="椭圆 118"/>
              <p:cNvGrpSpPr/>
              <p:nvPr/>
            </p:nvGrpSpPr>
            <p:grpSpPr>
              <a:xfrm>
                <a:off x="0" y="44638"/>
                <a:ext cx="834052" cy="834052"/>
                <a:chOff x="0" y="0"/>
                <a:chExt cx="834051" cy="834050"/>
              </a:xfrm>
            </p:grpSpPr>
            <p:sp>
              <p:nvSpPr>
                <p:cNvPr id="100" name="圆形"/>
                <p:cNvSpPr/>
                <p:nvPr/>
              </p:nvSpPr>
              <p:spPr>
                <a:xfrm>
                  <a:off x="0" y="-1"/>
                  <a:ext cx="834052" cy="834052"/>
                </a:xfrm>
                <a:prstGeom prst="ellipse">
                  <a:avLst/>
                </a:prstGeom>
                <a:solidFill>
                  <a:schemeClr val="accent5"/>
                </a:solidFill>
                <a:ln w="12700" cap="flat">
                  <a:noFill/>
                  <a:miter lim="400000"/>
                </a:ln>
                <a:effectLst/>
              </p:spPr>
              <p:txBody>
                <a:bodyPr wrap="square" lIns="0" tIns="0" rIns="0" bIns="0" numCol="1" anchor="ctr">
                  <a:noAutofit/>
                </a:bodyPr>
                <a:lstStyle/>
                <a:p>
                  <a:pPr algn="ctr">
                    <a:defRPr sz="2000">
                      <a:solidFill>
                        <a:srgbClr val="FFFFFF"/>
                      </a:solidFill>
                      <a:latin typeface="思源黑体 CN Bold"/>
                      <a:ea typeface="思源黑体 CN Bold"/>
                      <a:cs typeface="思源黑体 CN Bold"/>
                      <a:sym typeface="思源黑体 CN Bold"/>
                    </a:defRPr>
                  </a:pPr>
                  <a:endParaRPr/>
                </a:p>
              </p:txBody>
            </p:sp>
            <p:sp>
              <p:nvSpPr>
                <p:cNvPr id="101" name="03"/>
                <p:cNvSpPr/>
                <p:nvPr/>
              </p:nvSpPr>
              <p:spPr>
                <a:xfrm>
                  <a:off x="167863" y="417025"/>
                  <a:ext cx="4983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000">
                      <a:solidFill>
                        <a:srgbClr val="FFFFFF"/>
                      </a:solidFill>
                      <a:latin typeface="思源黑体 CN Bold"/>
                      <a:ea typeface="思源黑体 CN Bold"/>
                      <a:cs typeface="思源黑体 CN Bold"/>
                      <a:sym typeface="思源黑体 CN Bold"/>
                    </a:defRPr>
                  </a:lvl1pPr>
                </a:lstStyle>
                <a:p>
                  <a:r>
                    <a:t>03</a:t>
                  </a:r>
                </a:p>
              </p:txBody>
            </p:sp>
          </p:grpSp>
          <p:grpSp>
            <p:nvGrpSpPr>
              <p:cNvPr id="105" name="组合 119"/>
              <p:cNvGrpSpPr/>
              <p:nvPr/>
            </p:nvGrpSpPr>
            <p:grpSpPr>
              <a:xfrm>
                <a:off x="891055" y="273683"/>
                <a:ext cx="3085740" cy="452712"/>
                <a:chOff x="-65365" y="273683"/>
                <a:chExt cx="3085739" cy="452710"/>
              </a:xfrm>
            </p:grpSpPr>
            <p:sp>
              <p:nvSpPr>
                <p:cNvPr id="103" name="文本框 120"/>
                <p:cNvSpPr/>
                <p:nvPr/>
              </p:nvSpPr>
              <p:spPr>
                <a:xfrm>
                  <a:off x="-65365" y="273683"/>
                  <a:ext cx="2542744" cy="4001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2400">
                      <a:solidFill>
                        <a:srgbClr val="3A414B"/>
                      </a:solidFill>
                      <a:latin typeface="思源黑体 CN Bold"/>
                      <a:ea typeface="思源黑体 CN Bold"/>
                      <a:cs typeface="思源黑体 CN Bold"/>
                      <a:sym typeface="思源黑体 CN Bold"/>
                    </a:defRPr>
                  </a:lvl1pPr>
                </a:lstStyle>
                <a:p>
                  <a:r>
                    <a:rPr lang="zh-CN" altLang="en-US" sz="2000" b="1" dirty="0">
                      <a:latin typeface="华文仿宋" panose="02010600040101010101" pitchFamily="2" charset="-122"/>
                      <a:ea typeface="华文仿宋" panose="02010600040101010101" pitchFamily="2" charset="-122"/>
                      <a:cs typeface="Times New Roman" panose="02020603050405020304" pitchFamily="18" charset="0"/>
                    </a:rPr>
                    <a:t>估值方法以及结果</a:t>
                  </a:r>
                  <a:endParaRPr sz="2000" dirty="0">
                    <a:latin typeface="华文仿宋" panose="02010600040101010101" pitchFamily="2" charset="-122"/>
                    <a:ea typeface="华文仿宋" panose="02010600040101010101" pitchFamily="2" charset="-122"/>
                  </a:endParaRPr>
                </a:p>
              </p:txBody>
            </p:sp>
            <p:sp>
              <p:nvSpPr>
                <p:cNvPr id="104" name="文本框 121"/>
                <p:cNvSpPr/>
                <p:nvPr/>
              </p:nvSpPr>
              <p:spPr>
                <a:xfrm>
                  <a:off x="0" y="418619"/>
                  <a:ext cx="3020374" cy="30777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1400">
                      <a:solidFill>
                        <a:srgbClr val="3A414B"/>
                      </a:solidFill>
                    </a:defRPr>
                  </a:lvl1pPr>
                </a:lstStyle>
                <a:p>
                  <a:endParaRPr dirty="0"/>
                </a:p>
              </p:txBody>
            </p:sp>
          </p:grpSp>
        </p:grpSp>
        <p:grpSp>
          <p:nvGrpSpPr>
            <p:cNvPr id="113" name="组合 122"/>
            <p:cNvGrpSpPr/>
            <p:nvPr/>
          </p:nvGrpSpPr>
          <p:grpSpPr>
            <a:xfrm>
              <a:off x="4952869" y="2233300"/>
              <a:ext cx="3976796" cy="834053"/>
              <a:chOff x="0" y="44638"/>
              <a:chExt cx="3976795" cy="834052"/>
            </a:xfrm>
          </p:grpSpPr>
          <p:grpSp>
            <p:nvGrpSpPr>
              <p:cNvPr id="109" name="椭圆 123"/>
              <p:cNvGrpSpPr/>
              <p:nvPr/>
            </p:nvGrpSpPr>
            <p:grpSpPr>
              <a:xfrm>
                <a:off x="0" y="44638"/>
                <a:ext cx="834052" cy="834052"/>
                <a:chOff x="0" y="0"/>
                <a:chExt cx="834051" cy="834050"/>
              </a:xfrm>
            </p:grpSpPr>
            <p:sp>
              <p:nvSpPr>
                <p:cNvPr id="107" name="圆形"/>
                <p:cNvSpPr/>
                <p:nvPr/>
              </p:nvSpPr>
              <p:spPr>
                <a:xfrm>
                  <a:off x="0" y="-1"/>
                  <a:ext cx="834052" cy="834052"/>
                </a:xfrm>
                <a:prstGeom prst="ellipse">
                  <a:avLst/>
                </a:prstGeom>
                <a:solidFill>
                  <a:schemeClr val="accent1"/>
                </a:solidFill>
                <a:ln w="12700" cap="flat">
                  <a:noFill/>
                  <a:miter lim="400000"/>
                </a:ln>
                <a:effectLst/>
              </p:spPr>
              <p:txBody>
                <a:bodyPr wrap="square" lIns="0" tIns="0" rIns="0" bIns="0" numCol="1" anchor="ctr">
                  <a:noAutofit/>
                </a:bodyPr>
                <a:lstStyle/>
                <a:p>
                  <a:pPr algn="ctr">
                    <a:defRPr sz="2000">
                      <a:solidFill>
                        <a:srgbClr val="FFFFFF"/>
                      </a:solidFill>
                      <a:latin typeface="思源黑体 CN Bold"/>
                      <a:ea typeface="思源黑体 CN Bold"/>
                      <a:cs typeface="思源黑体 CN Bold"/>
                      <a:sym typeface="思源黑体 CN Bold"/>
                    </a:defRPr>
                  </a:pPr>
                  <a:endParaRPr/>
                </a:p>
              </p:txBody>
            </p:sp>
            <p:sp>
              <p:nvSpPr>
                <p:cNvPr id="108" name="02"/>
                <p:cNvSpPr/>
                <p:nvPr/>
              </p:nvSpPr>
              <p:spPr>
                <a:xfrm>
                  <a:off x="167863" y="417025"/>
                  <a:ext cx="4983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000">
                      <a:solidFill>
                        <a:srgbClr val="FFFFFF"/>
                      </a:solidFill>
                      <a:latin typeface="思源黑体 CN Bold"/>
                      <a:ea typeface="思源黑体 CN Bold"/>
                      <a:cs typeface="思源黑体 CN Bold"/>
                      <a:sym typeface="思源黑体 CN Bold"/>
                    </a:defRPr>
                  </a:lvl1pPr>
                </a:lstStyle>
                <a:p>
                  <a:r>
                    <a:t>02</a:t>
                  </a:r>
                </a:p>
              </p:txBody>
            </p:sp>
          </p:grpSp>
          <p:grpSp>
            <p:nvGrpSpPr>
              <p:cNvPr id="112" name="组合 124"/>
              <p:cNvGrpSpPr/>
              <p:nvPr/>
            </p:nvGrpSpPr>
            <p:grpSpPr>
              <a:xfrm>
                <a:off x="956420" y="256525"/>
                <a:ext cx="3020375" cy="469870"/>
                <a:chOff x="0" y="256525"/>
                <a:chExt cx="3020374" cy="469868"/>
              </a:xfrm>
            </p:grpSpPr>
            <p:sp>
              <p:nvSpPr>
                <p:cNvPr id="110" name="文本框 125"/>
                <p:cNvSpPr/>
                <p:nvPr/>
              </p:nvSpPr>
              <p:spPr>
                <a:xfrm>
                  <a:off x="193963" y="256525"/>
                  <a:ext cx="2384550" cy="4001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2400">
                      <a:solidFill>
                        <a:srgbClr val="3A414B"/>
                      </a:solidFill>
                      <a:latin typeface="思源黑体 CN Bold"/>
                      <a:ea typeface="思源黑体 CN Bold"/>
                      <a:cs typeface="思源黑体 CN Bold"/>
                      <a:sym typeface="思源黑体 CN Bold"/>
                    </a:defRPr>
                  </a:lvl1pPr>
                </a:lstStyle>
                <a:p>
                  <a:r>
                    <a:rPr lang="zh-CN" altLang="en-US" sz="2000" b="1" dirty="0">
                      <a:latin typeface="华文仿宋" panose="02010600040101010101" pitchFamily="2" charset="-122"/>
                      <a:ea typeface="华文仿宋" panose="02010600040101010101" pitchFamily="2" charset="-122"/>
                    </a:rPr>
                    <a:t>预调鸡尾酒销售分析</a:t>
                  </a:r>
                  <a:endParaRPr sz="2000" b="1" dirty="0">
                    <a:latin typeface="华文仿宋" panose="02010600040101010101" pitchFamily="2" charset="-122"/>
                    <a:ea typeface="华文仿宋" panose="02010600040101010101" pitchFamily="2" charset="-122"/>
                  </a:endParaRPr>
                </a:p>
              </p:txBody>
            </p:sp>
            <p:sp>
              <p:nvSpPr>
                <p:cNvPr id="111" name="文本框 126"/>
                <p:cNvSpPr/>
                <p:nvPr/>
              </p:nvSpPr>
              <p:spPr>
                <a:xfrm>
                  <a:off x="0" y="418619"/>
                  <a:ext cx="3020374" cy="30777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1400">
                      <a:solidFill>
                        <a:srgbClr val="3A414B"/>
                      </a:solidFill>
                    </a:defRPr>
                  </a:lvl1pPr>
                </a:lstStyle>
                <a:p>
                  <a:endParaRPr dirty="0"/>
                </a:p>
              </p:txBody>
            </p:sp>
          </p:grpSp>
        </p:grpSp>
        <p:grpSp>
          <p:nvGrpSpPr>
            <p:cNvPr id="120" name="组合 127"/>
            <p:cNvGrpSpPr/>
            <p:nvPr/>
          </p:nvGrpSpPr>
          <p:grpSpPr>
            <a:xfrm>
              <a:off x="4952869" y="3587378"/>
              <a:ext cx="3976796" cy="834053"/>
              <a:chOff x="0" y="44638"/>
              <a:chExt cx="3976795" cy="834052"/>
            </a:xfrm>
          </p:grpSpPr>
          <p:grpSp>
            <p:nvGrpSpPr>
              <p:cNvPr id="116" name="椭圆 128"/>
              <p:cNvGrpSpPr/>
              <p:nvPr/>
            </p:nvGrpSpPr>
            <p:grpSpPr>
              <a:xfrm>
                <a:off x="0" y="44638"/>
                <a:ext cx="834052" cy="834052"/>
                <a:chOff x="0" y="0"/>
                <a:chExt cx="834051" cy="834050"/>
              </a:xfrm>
            </p:grpSpPr>
            <p:sp>
              <p:nvSpPr>
                <p:cNvPr id="114" name="圆形"/>
                <p:cNvSpPr/>
                <p:nvPr/>
              </p:nvSpPr>
              <p:spPr>
                <a:xfrm>
                  <a:off x="0" y="-1"/>
                  <a:ext cx="834052" cy="834052"/>
                </a:xfrm>
                <a:prstGeom prst="ellipse">
                  <a:avLst/>
                </a:prstGeom>
                <a:solidFill>
                  <a:schemeClr val="accent6"/>
                </a:solidFill>
                <a:ln w="12700" cap="flat">
                  <a:noFill/>
                  <a:miter lim="400000"/>
                </a:ln>
                <a:effectLst/>
              </p:spPr>
              <p:txBody>
                <a:bodyPr wrap="square" lIns="0" tIns="0" rIns="0" bIns="0" numCol="1" anchor="ctr">
                  <a:noAutofit/>
                </a:bodyPr>
                <a:lstStyle/>
                <a:p>
                  <a:pPr algn="ctr">
                    <a:defRPr sz="2000">
                      <a:solidFill>
                        <a:srgbClr val="FFFFFF"/>
                      </a:solidFill>
                      <a:latin typeface="思源黑体 CN Bold"/>
                      <a:ea typeface="思源黑体 CN Bold"/>
                      <a:cs typeface="思源黑体 CN Bold"/>
                      <a:sym typeface="思源黑体 CN Bold"/>
                    </a:defRPr>
                  </a:pPr>
                  <a:endParaRPr/>
                </a:p>
              </p:txBody>
            </p:sp>
            <p:sp>
              <p:nvSpPr>
                <p:cNvPr id="115" name="04"/>
                <p:cNvSpPr/>
                <p:nvPr/>
              </p:nvSpPr>
              <p:spPr>
                <a:xfrm>
                  <a:off x="167863" y="417025"/>
                  <a:ext cx="4983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000">
                      <a:solidFill>
                        <a:srgbClr val="FFFFFF"/>
                      </a:solidFill>
                      <a:latin typeface="思源黑体 CN Bold"/>
                      <a:ea typeface="思源黑体 CN Bold"/>
                      <a:cs typeface="思源黑体 CN Bold"/>
                      <a:sym typeface="思源黑体 CN Bold"/>
                    </a:defRPr>
                  </a:lvl1pPr>
                </a:lstStyle>
                <a:p>
                  <a:r>
                    <a:t>04</a:t>
                  </a:r>
                </a:p>
              </p:txBody>
            </p:sp>
          </p:grpSp>
          <p:grpSp>
            <p:nvGrpSpPr>
              <p:cNvPr id="119" name="组合 129"/>
              <p:cNvGrpSpPr/>
              <p:nvPr/>
            </p:nvGrpSpPr>
            <p:grpSpPr>
              <a:xfrm>
                <a:off x="956420" y="276998"/>
                <a:ext cx="3020375" cy="449398"/>
                <a:chOff x="0" y="276997"/>
                <a:chExt cx="3020374" cy="449396"/>
              </a:xfrm>
            </p:grpSpPr>
            <p:sp>
              <p:nvSpPr>
                <p:cNvPr id="117" name="文本框 130"/>
                <p:cNvSpPr/>
                <p:nvPr/>
              </p:nvSpPr>
              <p:spPr>
                <a:xfrm>
                  <a:off x="267854" y="276997"/>
                  <a:ext cx="1815782" cy="40010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2400">
                      <a:solidFill>
                        <a:srgbClr val="3A414B"/>
                      </a:solidFill>
                      <a:latin typeface="思源黑体 CN Bold"/>
                      <a:ea typeface="思源黑体 CN Bold"/>
                      <a:cs typeface="思源黑体 CN Bold"/>
                      <a:sym typeface="思源黑体 CN Bold"/>
                    </a:defRPr>
                  </a:lvl1pPr>
                </a:lstStyle>
                <a:p>
                  <a:r>
                    <a:rPr lang="zh-CN" altLang="en-US" sz="2000" b="1" dirty="0">
                      <a:latin typeface="华文仿宋" panose="02010600040101010101" pitchFamily="2" charset="-122"/>
                      <a:ea typeface="华文仿宋" panose="02010600040101010101" pitchFamily="2" charset="-122"/>
                    </a:rPr>
                    <a:t>公司估值总结</a:t>
                  </a:r>
                  <a:endParaRPr sz="2000" b="1" dirty="0">
                    <a:latin typeface="华文仿宋" panose="02010600040101010101" pitchFamily="2" charset="-122"/>
                    <a:ea typeface="华文仿宋" panose="02010600040101010101" pitchFamily="2" charset="-122"/>
                  </a:endParaRPr>
                </a:p>
              </p:txBody>
            </p:sp>
            <p:sp>
              <p:nvSpPr>
                <p:cNvPr id="118" name="文本框 131"/>
                <p:cNvSpPr/>
                <p:nvPr/>
              </p:nvSpPr>
              <p:spPr>
                <a:xfrm>
                  <a:off x="0" y="418619"/>
                  <a:ext cx="3020374" cy="30777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1400">
                      <a:solidFill>
                        <a:srgbClr val="3A414B"/>
                      </a:solidFill>
                    </a:defRPr>
                  </a:lvl1pPr>
                </a:lstStyle>
                <a:p>
                  <a:endParaRPr dirty="0"/>
                </a:p>
              </p:txBody>
            </p:sp>
          </p:grpSp>
        </p:grpSp>
      </p:gr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iterate>
                                    <p:tmAbs val="0"/>
                                  </p:iterate>
                                  <p:childTnLst>
                                    <p:set>
                                      <p:cBhvr>
                                        <p:cTn id="6" dur="indefinite" fill="hold"/>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2" bldLvl="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0" name="文本框 9">
            <a:extLst>
              <a:ext uri="{FF2B5EF4-FFF2-40B4-BE49-F238E27FC236}">
                <a16:creationId xmlns:a16="http://schemas.microsoft.com/office/drawing/2014/main" id="{9F84831A-DD6E-49D2-96AD-2BBF62C3D4A9}"/>
              </a:ext>
            </a:extLst>
          </p:cNvPr>
          <p:cNvSpPr txBox="1"/>
          <p:nvPr/>
        </p:nvSpPr>
        <p:spPr>
          <a:xfrm>
            <a:off x="353977" y="820100"/>
            <a:ext cx="5384800" cy="545425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r>
              <a:rPr lang="zh-CN" altLang="en-US" b="1" dirty="0">
                <a:solidFill>
                  <a:srgbClr val="FF0000"/>
                </a:solidFill>
                <a:latin typeface="华文楷体" panose="02010600040101010101" pitchFamily="2" charset="-122"/>
                <a:ea typeface="华文楷体" panose="02010600040101010101" pitchFamily="2" charset="-122"/>
              </a:rPr>
              <a:t>模型估值结果：</a:t>
            </a:r>
            <a:endParaRPr lang="en-US" altLang="zh-CN" b="1" dirty="0">
              <a:solidFill>
                <a:srgbClr val="FF0000"/>
              </a:solidFill>
              <a:latin typeface="华文楷体" panose="02010600040101010101" pitchFamily="2" charset="-122"/>
              <a:ea typeface="华文楷体" panose="02010600040101010101" pitchFamily="2" charset="-122"/>
            </a:endParaRPr>
          </a:p>
          <a:p>
            <a:pPr algn="just">
              <a:lnSpc>
                <a:spcPct val="150000"/>
              </a:lnSpc>
            </a:pPr>
            <a:r>
              <a:rPr lang="zh-CN" altLang="en-US" dirty="0">
                <a:latin typeface="华文楷体" panose="02010600040101010101" pitchFamily="2" charset="-122"/>
                <a:ea typeface="华文楷体" panose="02010600040101010101" pitchFamily="2" charset="-122"/>
              </a:rPr>
              <a:t>         如图</a:t>
            </a:r>
            <a:r>
              <a:rPr lang="en-US" altLang="zh-CN" dirty="0">
                <a:latin typeface="华文楷体" panose="02010600040101010101" pitchFamily="2" charset="-122"/>
                <a:ea typeface="华文楷体" panose="02010600040101010101" pitchFamily="2" charset="-122"/>
              </a:rPr>
              <a:t>20</a:t>
            </a:r>
            <a:r>
              <a:rPr lang="zh-CN" altLang="en-US" dirty="0">
                <a:latin typeface="华文楷体" panose="02010600040101010101" pitchFamily="2" charset="-122"/>
                <a:ea typeface="华文楷体" panose="02010600040101010101" pitchFamily="2" charset="-122"/>
              </a:rPr>
              <a:t>和图</a:t>
            </a:r>
            <a:r>
              <a:rPr lang="en-US" altLang="zh-CN" dirty="0">
                <a:latin typeface="华文楷体" panose="02010600040101010101" pitchFamily="2" charset="-122"/>
                <a:ea typeface="华文楷体" panose="02010600040101010101" pitchFamily="2" charset="-122"/>
              </a:rPr>
              <a:t>21</a:t>
            </a:r>
            <a:r>
              <a:rPr lang="zh-CN" altLang="en-US" dirty="0">
                <a:latin typeface="华文楷体" panose="02010600040101010101" pitchFamily="2" charset="-122"/>
                <a:ea typeface="华文楷体" panose="02010600040101010101" pitchFamily="2" charset="-122"/>
              </a:rPr>
              <a:t>所示。可以得知：在测试集中，实际的收盘价最小值为</a:t>
            </a:r>
            <a:r>
              <a:rPr lang="en-US" altLang="zh-CN" dirty="0">
                <a:latin typeface="华文楷体" panose="02010600040101010101" pitchFamily="2" charset="-122"/>
                <a:ea typeface="华文楷体" panose="02010600040101010101" pitchFamily="2" charset="-122"/>
              </a:rPr>
              <a:t>4.64</a:t>
            </a:r>
            <a:r>
              <a:rPr lang="zh-CN" altLang="en-US" dirty="0">
                <a:latin typeface="华文楷体" panose="02010600040101010101" pitchFamily="2" charset="-122"/>
                <a:ea typeface="华文楷体" panose="02010600040101010101" pitchFamily="2" charset="-122"/>
              </a:rPr>
              <a:t>元，</a:t>
            </a:r>
            <a:r>
              <a:rPr lang="en-US" altLang="zh-CN" dirty="0">
                <a:latin typeface="华文楷体" panose="02010600040101010101" pitchFamily="2" charset="-122"/>
                <a:ea typeface="华文楷体" panose="02010600040101010101" pitchFamily="2" charset="-122"/>
              </a:rPr>
              <a:t>1000</a:t>
            </a:r>
            <a:r>
              <a:rPr lang="zh-CN" altLang="en-US" dirty="0">
                <a:latin typeface="华文楷体" panose="02010600040101010101" pitchFamily="2" charset="-122"/>
                <a:ea typeface="华文楷体" panose="02010600040101010101" pitchFamily="2" charset="-122"/>
              </a:rPr>
              <a:t>次不同的滤波后最小收盘价的均值为</a:t>
            </a:r>
            <a:r>
              <a:rPr lang="en-US" altLang="zh-CN" dirty="0">
                <a:latin typeface="华文楷体" panose="02010600040101010101" pitchFamily="2" charset="-122"/>
                <a:ea typeface="华文楷体" panose="02010600040101010101" pitchFamily="2" charset="-122"/>
              </a:rPr>
              <a:t>5.57</a:t>
            </a:r>
            <a:r>
              <a:rPr lang="zh-CN" altLang="en-US" dirty="0">
                <a:latin typeface="华文楷体" panose="02010600040101010101" pitchFamily="2" charset="-122"/>
                <a:ea typeface="华文楷体" panose="02010600040101010101" pitchFamily="2" charset="-122"/>
              </a:rPr>
              <a:t>元；实际的收盘价最大值为</a:t>
            </a:r>
            <a:r>
              <a:rPr lang="en-US" altLang="zh-CN" dirty="0">
                <a:latin typeface="华文楷体" panose="02010600040101010101" pitchFamily="2" charset="-122"/>
                <a:ea typeface="华文楷体" panose="02010600040101010101" pitchFamily="2" charset="-122"/>
              </a:rPr>
              <a:t>99.02</a:t>
            </a:r>
            <a:r>
              <a:rPr lang="zh-CN" altLang="en-US" dirty="0">
                <a:latin typeface="华文楷体" panose="02010600040101010101" pitchFamily="2" charset="-122"/>
                <a:ea typeface="华文楷体" panose="02010600040101010101" pitchFamily="2" charset="-122"/>
              </a:rPr>
              <a:t>元，</a:t>
            </a:r>
            <a:r>
              <a:rPr lang="en-US" altLang="zh-CN" dirty="0">
                <a:latin typeface="华文楷体" panose="02010600040101010101" pitchFamily="2" charset="-122"/>
                <a:ea typeface="华文楷体" panose="02010600040101010101" pitchFamily="2" charset="-122"/>
              </a:rPr>
              <a:t>1000</a:t>
            </a:r>
            <a:r>
              <a:rPr lang="zh-CN" altLang="en-US" dirty="0">
                <a:latin typeface="华文楷体" panose="02010600040101010101" pitchFamily="2" charset="-122"/>
                <a:ea typeface="华文楷体" panose="02010600040101010101" pitchFamily="2" charset="-122"/>
              </a:rPr>
              <a:t>次不同的滤波后最大收盘价的均值为</a:t>
            </a:r>
            <a:r>
              <a:rPr lang="en-US" altLang="zh-CN" dirty="0">
                <a:latin typeface="华文楷体" panose="02010600040101010101" pitchFamily="2" charset="-122"/>
                <a:ea typeface="华文楷体" panose="02010600040101010101" pitchFamily="2" charset="-122"/>
              </a:rPr>
              <a:t>90.14</a:t>
            </a:r>
            <a:r>
              <a:rPr lang="zh-CN" altLang="en-US" dirty="0">
                <a:latin typeface="华文楷体" panose="02010600040101010101" pitchFamily="2" charset="-122"/>
                <a:ea typeface="华文楷体" panose="02010600040101010101" pitchFamily="2" charset="-122"/>
              </a:rPr>
              <a:t>元。</a:t>
            </a:r>
          </a:p>
          <a:p>
            <a:pPr algn="just">
              <a:lnSpc>
                <a:spcPct val="150000"/>
              </a:lnSpc>
            </a:pPr>
            <a:r>
              <a:rPr lang="en-US" altLang="zh-CN" dirty="0">
                <a:latin typeface="华文楷体" panose="02010600040101010101" pitchFamily="2" charset="-122"/>
                <a:ea typeface="华文楷体" panose="02010600040101010101" pitchFamily="2" charset="-122"/>
              </a:rPr>
              <a:t>        2017</a:t>
            </a:r>
            <a:r>
              <a:rPr lang="zh-CN" altLang="en-US" dirty="0">
                <a:latin typeface="华文楷体" panose="02010600040101010101" pitchFamily="2" charset="-122"/>
                <a:ea typeface="华文楷体" panose="02010600040101010101" pitchFamily="2" charset="-122"/>
              </a:rPr>
              <a:t>年至</a:t>
            </a:r>
            <a:r>
              <a:rPr lang="en-US" altLang="zh-CN" dirty="0">
                <a:latin typeface="华文楷体" panose="02010600040101010101" pitchFamily="2" charset="-122"/>
                <a:ea typeface="华文楷体" panose="02010600040101010101" pitchFamily="2" charset="-122"/>
              </a:rPr>
              <a:t>2022</a:t>
            </a:r>
            <a:r>
              <a:rPr lang="zh-CN" altLang="en-US" dirty="0">
                <a:latin typeface="华文楷体" panose="02010600040101010101" pitchFamily="2" charset="-122"/>
                <a:ea typeface="华文楷体" panose="02010600040101010101" pitchFamily="2" charset="-122"/>
              </a:rPr>
              <a:t>年这个区间内的股价收盘价实际均值为</a:t>
            </a:r>
            <a:r>
              <a:rPr lang="en-US" altLang="zh-CN" dirty="0">
                <a:latin typeface="华文楷体" panose="02010600040101010101" pitchFamily="2" charset="-122"/>
                <a:ea typeface="华文楷体" panose="02010600040101010101" pitchFamily="2" charset="-122"/>
              </a:rPr>
              <a:t>29.23</a:t>
            </a:r>
            <a:r>
              <a:rPr lang="zh-CN" altLang="en-US" dirty="0">
                <a:latin typeface="华文楷体" panose="02010600040101010101" pitchFamily="2" charset="-122"/>
                <a:ea typeface="华文楷体" panose="02010600040101010101" pitchFamily="2" charset="-122"/>
              </a:rPr>
              <a:t>元；滤波后预测股价收盘价的均值为</a:t>
            </a:r>
            <a:r>
              <a:rPr lang="en-US" altLang="zh-CN" dirty="0">
                <a:latin typeface="华文楷体" panose="02010600040101010101" pitchFamily="2" charset="-122"/>
                <a:ea typeface="华文楷体" panose="02010600040101010101" pitchFamily="2" charset="-122"/>
              </a:rPr>
              <a:t>28.11</a:t>
            </a:r>
            <a:r>
              <a:rPr lang="zh-CN" altLang="en-US" dirty="0">
                <a:latin typeface="华文楷体" panose="02010600040101010101" pitchFamily="2" charset="-122"/>
                <a:ea typeface="华文楷体" panose="02010600040101010101" pitchFamily="2" charset="-122"/>
              </a:rPr>
              <a:t>元，标准差为</a:t>
            </a:r>
            <a:r>
              <a:rPr lang="en-US" altLang="zh-CN" dirty="0">
                <a:latin typeface="华文楷体" panose="02010600040101010101" pitchFamily="2" charset="-122"/>
                <a:ea typeface="华文楷体" panose="02010600040101010101" pitchFamily="2" charset="-122"/>
              </a:rPr>
              <a:t>1.00</a:t>
            </a:r>
            <a:r>
              <a:rPr lang="zh-CN" altLang="en-US" dirty="0">
                <a:latin typeface="华文楷体" panose="02010600040101010101" pitchFamily="2" charset="-122"/>
                <a:ea typeface="华文楷体" panose="02010600040101010101" pitchFamily="2" charset="-122"/>
              </a:rPr>
              <a:t>。回顾整个公司股票的价值线，公司股票极易受股票市场行情的影响。因此，根据正态分布的原则，预测的股价区间为</a:t>
            </a:r>
            <a:r>
              <a:rPr lang="en-US" altLang="zh-CN" dirty="0">
                <a:latin typeface="华文楷体" panose="02010600040101010101" pitchFamily="2" charset="-122"/>
                <a:ea typeface="华文楷体" panose="02010600040101010101" pitchFamily="2" charset="-122"/>
              </a:rPr>
              <a:t>[μ-10σ</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μ+10σ]</a:t>
            </a:r>
            <a:r>
              <a:rPr lang="zh-CN" altLang="en-US" dirty="0">
                <a:latin typeface="华文楷体" panose="02010600040101010101" pitchFamily="2" charset="-122"/>
                <a:ea typeface="华文楷体" panose="02010600040101010101" pitchFamily="2" charset="-122"/>
              </a:rPr>
              <a:t>，这其中，</a:t>
            </a:r>
            <a:r>
              <a:rPr lang="en-US" altLang="zh-CN" dirty="0">
                <a:latin typeface="华文楷体" panose="02010600040101010101" pitchFamily="2" charset="-122"/>
                <a:ea typeface="华文楷体" panose="02010600040101010101" pitchFamily="2" charset="-122"/>
              </a:rPr>
              <a:t>μ=28.11</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σ=1.00</a:t>
            </a:r>
            <a:r>
              <a:rPr lang="zh-CN" altLang="en-US" dirty="0">
                <a:latin typeface="华文楷体" panose="02010600040101010101" pitchFamily="2" charset="-122"/>
                <a:ea typeface="华文楷体" panose="02010600040101010101" pitchFamily="2" charset="-122"/>
              </a:rPr>
              <a:t>。因此公司股价区间为</a:t>
            </a:r>
            <a:r>
              <a:rPr lang="en-US" altLang="zh-CN" dirty="0">
                <a:latin typeface="华文楷体" panose="02010600040101010101" pitchFamily="2" charset="-122"/>
                <a:ea typeface="华文楷体" panose="02010600040101010101" pitchFamily="2" charset="-122"/>
              </a:rPr>
              <a:t>[18.11</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38.11]</a:t>
            </a:r>
            <a:r>
              <a:rPr lang="zh-CN" altLang="en-US" dirty="0">
                <a:latin typeface="华文楷体" panose="02010600040101010101" pitchFamily="2" charset="-122"/>
                <a:ea typeface="华文楷体" panose="02010600040101010101" pitchFamily="2" charset="-122"/>
              </a:rPr>
              <a:t>。</a:t>
            </a:r>
          </a:p>
        </p:txBody>
      </p:sp>
      <p:sp>
        <p:nvSpPr>
          <p:cNvPr id="14" name="文本框 13">
            <a:extLst>
              <a:ext uri="{FF2B5EF4-FFF2-40B4-BE49-F238E27FC236}">
                <a16:creationId xmlns:a16="http://schemas.microsoft.com/office/drawing/2014/main" id="{3F32F79B-D102-4814-BB5B-00DAC4698C29}"/>
              </a:ext>
            </a:extLst>
          </p:cNvPr>
          <p:cNvSpPr txBox="1"/>
          <p:nvPr/>
        </p:nvSpPr>
        <p:spPr>
          <a:xfrm>
            <a:off x="6733309" y="4011447"/>
            <a:ext cx="3161038"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图</a:t>
            </a:r>
            <a:r>
              <a:rPr lang="en-US" altLang="zh-CN" sz="1600" b="1" dirty="0">
                <a:solidFill>
                  <a:schemeClr val="accent4">
                    <a:lumMod val="60000"/>
                    <a:lumOff val="40000"/>
                  </a:schemeClr>
                </a:solidFill>
                <a:latin typeface="华文楷体" panose="02010600040101010101" pitchFamily="2" charset="-122"/>
                <a:ea typeface="华文楷体" panose="02010600040101010101" pitchFamily="2" charset="-122"/>
              </a:rPr>
              <a:t>21</a:t>
            </a:r>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：预测结果</a:t>
            </a:r>
          </a:p>
        </p:txBody>
      </p:sp>
      <p:sp>
        <p:nvSpPr>
          <p:cNvPr id="15" name="文本框 14">
            <a:extLst>
              <a:ext uri="{FF2B5EF4-FFF2-40B4-BE49-F238E27FC236}">
                <a16:creationId xmlns:a16="http://schemas.microsoft.com/office/drawing/2014/main" id="{8792E059-2E39-4A31-B895-C656B2CFB42B}"/>
              </a:ext>
            </a:extLst>
          </p:cNvPr>
          <p:cNvSpPr txBox="1"/>
          <p:nvPr/>
        </p:nvSpPr>
        <p:spPr>
          <a:xfrm>
            <a:off x="6582289" y="820100"/>
            <a:ext cx="5488416"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图</a:t>
            </a:r>
            <a:r>
              <a:rPr lang="en-US" altLang="zh-CN" sz="1600" b="1" dirty="0">
                <a:solidFill>
                  <a:schemeClr val="accent4">
                    <a:lumMod val="60000"/>
                    <a:lumOff val="40000"/>
                  </a:schemeClr>
                </a:solidFill>
                <a:latin typeface="华文楷体" panose="02010600040101010101" pitchFamily="2" charset="-122"/>
                <a:ea typeface="华文楷体" panose="02010600040101010101" pitchFamily="2" charset="-122"/>
              </a:rPr>
              <a:t>20</a:t>
            </a:r>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：原始的收盘价与经过卡尔曼滤波后模型预测的收盘价</a:t>
            </a:r>
          </a:p>
        </p:txBody>
      </p:sp>
      <p:pic>
        <p:nvPicPr>
          <p:cNvPr id="11" name="图片 10">
            <a:extLst>
              <a:ext uri="{FF2B5EF4-FFF2-40B4-BE49-F238E27FC236}">
                <a16:creationId xmlns:a16="http://schemas.microsoft.com/office/drawing/2014/main" id="{FFC693ED-0510-4BA9-BA6C-B3F9945CE5DC}"/>
              </a:ext>
            </a:extLst>
          </p:cNvPr>
          <p:cNvPicPr>
            <a:picLocks noChangeAspect="1"/>
          </p:cNvPicPr>
          <p:nvPr/>
        </p:nvPicPr>
        <p:blipFill rotWithShape="1">
          <a:blip r:embed="rId3">
            <a:extLst>
              <a:ext uri="{28A0092B-C50C-407E-A947-70E740481C1C}">
                <a14:useLocalDpi xmlns:a14="http://schemas.microsoft.com/office/drawing/2010/main" val="0"/>
              </a:ext>
            </a:extLst>
          </a:blip>
          <a:srcRect l="4217" t="5140" r="3666"/>
          <a:stretch/>
        </p:blipFill>
        <p:spPr>
          <a:xfrm>
            <a:off x="6418480" y="1170948"/>
            <a:ext cx="5773520" cy="2592188"/>
          </a:xfrm>
          <a:prstGeom prst="rect">
            <a:avLst/>
          </a:prstGeom>
        </p:spPr>
      </p:pic>
      <p:pic>
        <p:nvPicPr>
          <p:cNvPr id="16" name="图片 15">
            <a:extLst>
              <a:ext uri="{FF2B5EF4-FFF2-40B4-BE49-F238E27FC236}">
                <a16:creationId xmlns:a16="http://schemas.microsoft.com/office/drawing/2014/main" id="{BF91F418-4929-4D64-99B3-94FF74D05D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7566" r="53029" b="5096"/>
          <a:stretch/>
        </p:blipFill>
        <p:spPr bwMode="auto">
          <a:xfrm>
            <a:off x="6733309" y="4598312"/>
            <a:ext cx="5104714" cy="2028636"/>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 </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机器学习</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LSTM</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模型及结果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Tree>
    <p:extLst>
      <p:ext uri="{BB962C8B-B14F-4D97-AF65-F5344CB8AC3E}">
        <p14:creationId xmlns:p14="http://schemas.microsoft.com/office/powerpoint/2010/main" val="3234524104"/>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FE9AA39F-CD30-4227-A508-6F8EE28CD7BF}"/>
              </a:ext>
            </a:extLst>
          </p:cNvPr>
          <p:cNvSpPr txBox="1"/>
          <p:nvPr/>
        </p:nvSpPr>
        <p:spPr>
          <a:xfrm>
            <a:off x="1035184" y="3256981"/>
            <a:ext cx="9147905"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4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4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r>
              <a:rPr lang="zh-CN" altLang="en-US"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a:t>
            </a:r>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Tree>
    <p:extLst>
      <p:ext uri="{BB962C8B-B14F-4D97-AF65-F5344CB8AC3E}">
        <p14:creationId xmlns:p14="http://schemas.microsoft.com/office/powerpoint/2010/main" val="3263513715"/>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2F9005E8-BDC2-4DA5-8F2E-209F0E8B1140}"/>
              </a:ext>
            </a:extLst>
          </p:cNvPr>
          <p:cNvSpPr txBox="1"/>
          <p:nvPr/>
        </p:nvSpPr>
        <p:spPr>
          <a:xfrm>
            <a:off x="285027" y="805215"/>
            <a:ext cx="11414861" cy="4154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pPr>
            <a:r>
              <a:rPr lang="zh-CN" altLang="en-US" b="1" dirty="0">
                <a:solidFill>
                  <a:srgbClr val="FF0000"/>
                </a:solidFill>
                <a:latin typeface="华文楷体" panose="02010600040101010101" pitchFamily="2" charset="-122"/>
                <a:ea typeface="华文楷体" panose="02010600040101010101" pitchFamily="2" charset="-122"/>
              </a:rPr>
              <a:t>假设</a:t>
            </a:r>
            <a:r>
              <a:rPr lang="en-US" altLang="zh-CN" b="1" dirty="0">
                <a:solidFill>
                  <a:srgbClr val="FF0000"/>
                </a:solidFill>
                <a:latin typeface="华文楷体" panose="02010600040101010101" pitchFamily="2" charset="-122"/>
                <a:ea typeface="华文楷体" panose="02010600040101010101" pitchFamily="2" charset="-122"/>
              </a:rPr>
              <a:t>2</a:t>
            </a:r>
            <a:r>
              <a:rPr lang="zh-CN" altLang="en-US" b="1" dirty="0">
                <a:solidFill>
                  <a:srgbClr val="FF0000"/>
                </a:solidFill>
                <a:latin typeface="华文楷体" panose="02010600040101010101" pitchFamily="2" charset="-122"/>
                <a:ea typeface="华文楷体" panose="02010600040101010101" pitchFamily="2" charset="-122"/>
              </a:rPr>
              <a:t>：</a:t>
            </a:r>
            <a:r>
              <a:rPr lang="zh-CN" altLang="en-US" dirty="0">
                <a:solidFill>
                  <a:srgbClr val="FF0000"/>
                </a:solidFill>
                <a:latin typeface="华文楷体" panose="02010600040101010101" pitchFamily="2" charset="-122"/>
                <a:ea typeface="华文楷体" panose="02010600040101010101" pitchFamily="2" charset="-122"/>
              </a:rPr>
              <a:t>股票市场是弱势有效的，能通过对公司的基本面分析得到超额收益。</a:t>
            </a:r>
            <a:endParaRPr lang="en-US" altLang="zh-CN" dirty="0">
              <a:solidFill>
                <a:srgbClr val="FF0000"/>
              </a:solidFill>
              <a:latin typeface="华文楷体" panose="02010600040101010101" pitchFamily="2" charset="-122"/>
              <a:ea typeface="华文楷体" panose="02010600040101010101" pitchFamily="2" charset="-122"/>
            </a:endParaRPr>
          </a:p>
        </p:txBody>
      </p:sp>
      <p:sp>
        <p:nvSpPr>
          <p:cNvPr id="67" name="文本框 66">
            <a:extLst>
              <a:ext uri="{FF2B5EF4-FFF2-40B4-BE49-F238E27FC236}">
                <a16:creationId xmlns:a16="http://schemas.microsoft.com/office/drawing/2014/main" id="{87D84531-06DF-47C9-AE38-35FAD5401BA2}"/>
              </a:ext>
            </a:extLst>
          </p:cNvPr>
          <p:cNvSpPr txBox="1"/>
          <p:nvPr/>
        </p:nvSpPr>
        <p:spPr>
          <a:xfrm>
            <a:off x="201184" y="1348627"/>
            <a:ext cx="11889216" cy="341632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在假设</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中，股票市场是弱势有效的，公司市场价格已充分反映出所有过去历史的证券价</a:t>
            </a: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格信息，包括股票的成交价、成交量，卖空金额、融资金额等。为此，假定</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zh-CN" altLang="en-US" dirty="0">
                <a:latin typeface="华文楷体" panose="02010600040101010101" pitchFamily="2" charset="-122"/>
                <a:ea typeface="华文楷体" panose="02010600040101010101" pitchFamily="2" charset="-122"/>
              </a:rPr>
              <a:t>其中，     表示股票的历史价格；   表示公司的历史价值；   表示历史跳跃事件。</a:t>
            </a:r>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r>
              <a:rPr lang="zh-CN" altLang="en-US" dirty="0">
                <a:latin typeface="华文楷体" panose="02010600040101010101" pitchFamily="2" charset="-122"/>
                <a:ea typeface="华文楷体" panose="02010600040101010101" pitchFamily="2" charset="-122"/>
              </a:rPr>
              <a:t>假定公司价值以   的增长速率不断增长，即                 ，则股票历史价格数据满足下列带跳的随机过程：</a:t>
            </a:r>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endParaRPr lang="en-US" altLang="zh-CN" dirty="0">
              <a:latin typeface="华文楷体" panose="02010600040101010101" pitchFamily="2" charset="-122"/>
              <a:ea typeface="华文楷体" panose="02010600040101010101" pitchFamily="2" charset="-122"/>
            </a:endParaRPr>
          </a:p>
          <a:p>
            <a:pPr algn="just"/>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那么如何估计公司价值的历史增长速率</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    </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？假设增长速率与不同时间</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t</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的全部信息相关！由于市场是弱势有效的，则可以通过分析公司的基本面得到超额收益。故采用多因子来表达        。</a:t>
            </a:r>
            <a:endParaRPr lang="zh-CN" altLang="en-US" dirty="0">
              <a:latin typeface="华文楷体" panose="02010600040101010101" pitchFamily="2" charset="-122"/>
              <a:ea typeface="华文楷体" panose="02010600040101010101" pitchFamily="2" charset="-122"/>
            </a:endParaRPr>
          </a:p>
        </p:txBody>
      </p:sp>
      <p:graphicFrame>
        <p:nvGraphicFramePr>
          <p:cNvPr id="70" name="对象 69">
            <a:extLst>
              <a:ext uri="{FF2B5EF4-FFF2-40B4-BE49-F238E27FC236}">
                <a16:creationId xmlns:a16="http://schemas.microsoft.com/office/drawing/2014/main" id="{99F59BA3-2994-48E7-B06E-15590E8B5AF7}"/>
              </a:ext>
            </a:extLst>
          </p:cNvPr>
          <p:cNvGraphicFramePr>
            <a:graphicFrameLocks noChangeAspect="1"/>
          </p:cNvGraphicFramePr>
          <p:nvPr>
            <p:extLst>
              <p:ext uri="{D42A27DB-BD31-4B8C-83A1-F6EECF244321}">
                <p14:modId xmlns:p14="http://schemas.microsoft.com/office/powerpoint/2010/main" val="1515963512"/>
              </p:ext>
            </p:extLst>
          </p:nvPr>
        </p:nvGraphicFramePr>
        <p:xfrm>
          <a:off x="4434319" y="2087291"/>
          <a:ext cx="1782639" cy="425000"/>
        </p:xfrm>
        <a:graphic>
          <a:graphicData uri="http://schemas.openxmlformats.org/presentationml/2006/ole">
            <mc:AlternateContent xmlns:mc="http://schemas.openxmlformats.org/markup-compatibility/2006">
              <mc:Choice xmlns:v="urn:schemas-microsoft-com:vml" Requires="v">
                <p:oleObj spid="_x0000_s18688" name="Equation" r:id="rId4" imgW="959571" imgH="228965" progId="Equation.DSMT4">
                  <p:embed/>
                </p:oleObj>
              </mc:Choice>
              <mc:Fallback>
                <p:oleObj name="Equation" r:id="rId4" imgW="959571" imgH="228965" progId="Equation.DSMT4">
                  <p:embed/>
                  <p:pic>
                    <p:nvPicPr>
                      <p:cNvPr id="0" name=""/>
                      <p:cNvPicPr/>
                      <p:nvPr/>
                    </p:nvPicPr>
                    <p:blipFill>
                      <a:blip r:embed="rId5"/>
                      <a:stretch>
                        <a:fillRect/>
                      </a:stretch>
                    </p:blipFill>
                    <p:spPr>
                      <a:xfrm>
                        <a:off x="4434319" y="2087291"/>
                        <a:ext cx="1782639" cy="425000"/>
                      </a:xfrm>
                      <a:prstGeom prst="rect">
                        <a:avLst/>
                      </a:prstGeom>
                    </p:spPr>
                  </p:pic>
                </p:oleObj>
              </mc:Fallback>
            </mc:AlternateContent>
          </a:graphicData>
        </a:graphic>
      </p:graphicFrame>
      <p:graphicFrame>
        <p:nvGraphicFramePr>
          <p:cNvPr id="98" name="对象 97">
            <a:extLst>
              <a:ext uri="{FF2B5EF4-FFF2-40B4-BE49-F238E27FC236}">
                <a16:creationId xmlns:a16="http://schemas.microsoft.com/office/drawing/2014/main" id="{28E27293-A452-47C0-B877-82523707A4B1}"/>
              </a:ext>
            </a:extLst>
          </p:cNvPr>
          <p:cNvGraphicFramePr>
            <a:graphicFrameLocks noChangeAspect="1"/>
          </p:cNvGraphicFramePr>
          <p:nvPr>
            <p:extLst>
              <p:ext uri="{D42A27DB-BD31-4B8C-83A1-F6EECF244321}">
                <p14:modId xmlns:p14="http://schemas.microsoft.com/office/powerpoint/2010/main" val="1062999634"/>
              </p:ext>
            </p:extLst>
          </p:nvPr>
        </p:nvGraphicFramePr>
        <p:xfrm>
          <a:off x="996961" y="2476387"/>
          <a:ext cx="275468" cy="367290"/>
        </p:xfrm>
        <a:graphic>
          <a:graphicData uri="http://schemas.openxmlformats.org/presentationml/2006/ole">
            <mc:AlternateContent xmlns:mc="http://schemas.openxmlformats.org/markup-compatibility/2006">
              <mc:Choice xmlns:v="urn:schemas-microsoft-com:vml" Requires="v">
                <p:oleObj spid="_x0000_s18689" name="Equation" r:id="rId6" imgW="170941" imgH="228965" progId="Equation.DSMT4">
                  <p:embed/>
                </p:oleObj>
              </mc:Choice>
              <mc:Fallback>
                <p:oleObj name="Equation" r:id="rId6" imgW="170941" imgH="228965" progId="Equation.DSMT4">
                  <p:embed/>
                  <p:pic>
                    <p:nvPicPr>
                      <p:cNvPr id="0" name=""/>
                      <p:cNvPicPr/>
                      <p:nvPr/>
                    </p:nvPicPr>
                    <p:blipFill>
                      <a:blip r:embed="rId7"/>
                      <a:stretch>
                        <a:fillRect/>
                      </a:stretch>
                    </p:blipFill>
                    <p:spPr>
                      <a:xfrm>
                        <a:off x="996961" y="2476387"/>
                        <a:ext cx="275468" cy="367290"/>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ECDF886D-212F-4C2C-9E33-A9096A997CDA}"/>
              </a:ext>
            </a:extLst>
          </p:cNvPr>
          <p:cNvGraphicFramePr>
            <a:graphicFrameLocks noChangeAspect="1"/>
          </p:cNvGraphicFramePr>
          <p:nvPr>
            <p:extLst>
              <p:ext uri="{D42A27DB-BD31-4B8C-83A1-F6EECF244321}">
                <p14:modId xmlns:p14="http://schemas.microsoft.com/office/powerpoint/2010/main" val="297001738"/>
              </p:ext>
            </p:extLst>
          </p:nvPr>
        </p:nvGraphicFramePr>
        <p:xfrm>
          <a:off x="3507509" y="2441816"/>
          <a:ext cx="245727" cy="368590"/>
        </p:xfrm>
        <a:graphic>
          <a:graphicData uri="http://schemas.openxmlformats.org/presentationml/2006/ole">
            <mc:AlternateContent xmlns:mc="http://schemas.openxmlformats.org/markup-compatibility/2006">
              <mc:Choice xmlns:v="urn:schemas-microsoft-com:vml" Requires="v">
                <p:oleObj spid="_x0000_s18690" name="Equation" r:id="rId8" imgW="151908" imgH="228965" progId="Equation.DSMT4">
                  <p:embed/>
                </p:oleObj>
              </mc:Choice>
              <mc:Fallback>
                <p:oleObj name="Equation" r:id="rId8" imgW="151908" imgH="228965" progId="Equation.DSMT4">
                  <p:embed/>
                  <p:pic>
                    <p:nvPicPr>
                      <p:cNvPr id="0" name=""/>
                      <p:cNvPicPr/>
                      <p:nvPr/>
                    </p:nvPicPr>
                    <p:blipFill>
                      <a:blip r:embed="rId9"/>
                      <a:stretch>
                        <a:fillRect/>
                      </a:stretch>
                    </p:blipFill>
                    <p:spPr>
                      <a:xfrm>
                        <a:off x="3507509" y="2441816"/>
                        <a:ext cx="245727" cy="368590"/>
                      </a:xfrm>
                      <a:prstGeom prst="rect">
                        <a:avLst/>
                      </a:prstGeom>
                    </p:spPr>
                  </p:pic>
                </p:oleObj>
              </mc:Fallback>
            </mc:AlternateContent>
          </a:graphicData>
        </a:graphic>
      </p:graphicFrame>
      <p:graphicFrame>
        <p:nvGraphicFramePr>
          <p:cNvPr id="102" name="对象 101">
            <a:extLst>
              <a:ext uri="{FF2B5EF4-FFF2-40B4-BE49-F238E27FC236}">
                <a16:creationId xmlns:a16="http://schemas.microsoft.com/office/drawing/2014/main" id="{5DDE57C5-0F2D-41AE-BA33-0959C10DC3A8}"/>
              </a:ext>
            </a:extLst>
          </p:cNvPr>
          <p:cNvGraphicFramePr>
            <a:graphicFrameLocks noChangeAspect="1"/>
          </p:cNvGraphicFramePr>
          <p:nvPr>
            <p:extLst>
              <p:ext uri="{D42A27DB-BD31-4B8C-83A1-F6EECF244321}">
                <p14:modId xmlns:p14="http://schemas.microsoft.com/office/powerpoint/2010/main" val="1085576189"/>
              </p:ext>
            </p:extLst>
          </p:nvPr>
        </p:nvGraphicFramePr>
        <p:xfrm>
          <a:off x="5971232" y="2476387"/>
          <a:ext cx="245726" cy="327635"/>
        </p:xfrm>
        <a:graphic>
          <a:graphicData uri="http://schemas.openxmlformats.org/presentationml/2006/ole">
            <mc:AlternateContent xmlns:mc="http://schemas.openxmlformats.org/markup-compatibility/2006">
              <mc:Choice xmlns:v="urn:schemas-microsoft-com:vml" Requires="v">
                <p:oleObj spid="_x0000_s18691" name="Equation" r:id="rId10" imgW="170941" imgH="228965" progId="Equation.DSMT4">
                  <p:embed/>
                </p:oleObj>
              </mc:Choice>
              <mc:Fallback>
                <p:oleObj name="Equation" r:id="rId10" imgW="170941" imgH="228965" progId="Equation.DSMT4">
                  <p:embed/>
                  <p:pic>
                    <p:nvPicPr>
                      <p:cNvPr id="0" name=""/>
                      <p:cNvPicPr/>
                      <p:nvPr/>
                    </p:nvPicPr>
                    <p:blipFill>
                      <a:blip r:embed="rId11"/>
                      <a:stretch>
                        <a:fillRect/>
                      </a:stretch>
                    </p:blipFill>
                    <p:spPr>
                      <a:xfrm>
                        <a:off x="5971232" y="2476387"/>
                        <a:ext cx="245726" cy="327635"/>
                      </a:xfrm>
                      <a:prstGeom prst="rect">
                        <a:avLst/>
                      </a:prstGeom>
                    </p:spPr>
                  </p:pic>
                </p:oleObj>
              </mc:Fallback>
            </mc:AlternateContent>
          </a:graphicData>
        </a:graphic>
      </p:graphicFrame>
      <p:graphicFrame>
        <p:nvGraphicFramePr>
          <p:cNvPr id="104" name="对象 103">
            <a:extLst>
              <a:ext uri="{FF2B5EF4-FFF2-40B4-BE49-F238E27FC236}">
                <a16:creationId xmlns:a16="http://schemas.microsoft.com/office/drawing/2014/main" id="{1B7B0C86-F30A-47BC-BC38-7EAE3B55CFFE}"/>
              </a:ext>
            </a:extLst>
          </p:cNvPr>
          <p:cNvGraphicFramePr>
            <a:graphicFrameLocks noChangeAspect="1"/>
          </p:cNvGraphicFramePr>
          <p:nvPr>
            <p:extLst>
              <p:ext uri="{D42A27DB-BD31-4B8C-83A1-F6EECF244321}">
                <p14:modId xmlns:p14="http://schemas.microsoft.com/office/powerpoint/2010/main" val="2681226078"/>
              </p:ext>
            </p:extLst>
          </p:nvPr>
        </p:nvGraphicFramePr>
        <p:xfrm>
          <a:off x="1910887" y="3029846"/>
          <a:ext cx="226424" cy="286009"/>
        </p:xfrm>
        <a:graphic>
          <a:graphicData uri="http://schemas.openxmlformats.org/presentationml/2006/ole">
            <mc:AlternateContent xmlns:mc="http://schemas.openxmlformats.org/markup-compatibility/2006">
              <mc:Choice xmlns:v="urn:schemas-microsoft-com:vml" Requires="v">
                <p:oleObj spid="_x0000_s18692" name="Equation" r:id="rId12" imgW="180638" imgH="228965" progId="Equation.DSMT4">
                  <p:embed/>
                </p:oleObj>
              </mc:Choice>
              <mc:Fallback>
                <p:oleObj name="Equation" r:id="rId12" imgW="180638" imgH="228965" progId="Equation.DSMT4">
                  <p:embed/>
                  <p:pic>
                    <p:nvPicPr>
                      <p:cNvPr id="0" name=""/>
                      <p:cNvPicPr/>
                      <p:nvPr/>
                    </p:nvPicPr>
                    <p:blipFill>
                      <a:blip r:embed="rId13"/>
                      <a:stretch>
                        <a:fillRect/>
                      </a:stretch>
                    </p:blipFill>
                    <p:spPr>
                      <a:xfrm>
                        <a:off x="1910887" y="3029846"/>
                        <a:ext cx="226424" cy="286009"/>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D7EB716D-191F-42C1-8913-19968202B24A}"/>
              </a:ext>
            </a:extLst>
          </p:cNvPr>
          <p:cNvGraphicFramePr>
            <a:graphicFrameLocks noChangeAspect="1"/>
          </p:cNvGraphicFramePr>
          <p:nvPr>
            <p:extLst>
              <p:ext uri="{D42A27DB-BD31-4B8C-83A1-F6EECF244321}">
                <p14:modId xmlns:p14="http://schemas.microsoft.com/office/powerpoint/2010/main" val="2787325163"/>
              </p:ext>
            </p:extLst>
          </p:nvPr>
        </p:nvGraphicFramePr>
        <p:xfrm>
          <a:off x="4585134" y="3029845"/>
          <a:ext cx="975157" cy="340007"/>
        </p:xfrm>
        <a:graphic>
          <a:graphicData uri="http://schemas.openxmlformats.org/presentationml/2006/ole">
            <mc:AlternateContent xmlns:mc="http://schemas.openxmlformats.org/markup-compatibility/2006">
              <mc:Choice xmlns:v="urn:schemas-microsoft-com:vml" Requires="v">
                <p:oleObj spid="_x0000_s18693" name="Equation" r:id="rId14" imgW="655755" imgH="228965" progId="Equation.DSMT4">
                  <p:embed/>
                </p:oleObj>
              </mc:Choice>
              <mc:Fallback>
                <p:oleObj name="Equation" r:id="rId14" imgW="655755" imgH="228965" progId="Equation.DSMT4">
                  <p:embed/>
                  <p:pic>
                    <p:nvPicPr>
                      <p:cNvPr id="0" name=""/>
                      <p:cNvPicPr/>
                      <p:nvPr/>
                    </p:nvPicPr>
                    <p:blipFill>
                      <a:blip r:embed="rId15"/>
                      <a:stretch>
                        <a:fillRect/>
                      </a:stretch>
                    </p:blipFill>
                    <p:spPr>
                      <a:xfrm>
                        <a:off x="4585134" y="3029845"/>
                        <a:ext cx="975157" cy="340007"/>
                      </a:xfrm>
                      <a:prstGeom prst="rect">
                        <a:avLst/>
                      </a:prstGeom>
                    </p:spPr>
                  </p:pic>
                </p:oleObj>
              </mc:Fallback>
            </mc:AlternateContent>
          </a:graphicData>
        </a:graphic>
      </p:graphicFrame>
      <p:graphicFrame>
        <p:nvGraphicFramePr>
          <p:cNvPr id="108" name="对象 107">
            <a:extLst>
              <a:ext uri="{FF2B5EF4-FFF2-40B4-BE49-F238E27FC236}">
                <a16:creationId xmlns:a16="http://schemas.microsoft.com/office/drawing/2014/main" id="{3B16D741-1825-4A33-835B-2309779E526D}"/>
              </a:ext>
            </a:extLst>
          </p:cNvPr>
          <p:cNvGraphicFramePr>
            <a:graphicFrameLocks noChangeAspect="1"/>
          </p:cNvGraphicFramePr>
          <p:nvPr>
            <p:extLst>
              <p:ext uri="{D42A27DB-BD31-4B8C-83A1-F6EECF244321}">
                <p14:modId xmlns:p14="http://schemas.microsoft.com/office/powerpoint/2010/main" val="3057235084"/>
              </p:ext>
            </p:extLst>
          </p:nvPr>
        </p:nvGraphicFramePr>
        <p:xfrm>
          <a:off x="4164284" y="3452092"/>
          <a:ext cx="2792014" cy="425000"/>
        </p:xfrm>
        <a:graphic>
          <a:graphicData uri="http://schemas.openxmlformats.org/presentationml/2006/ole">
            <mc:AlternateContent xmlns:mc="http://schemas.openxmlformats.org/markup-compatibility/2006">
              <mc:Choice xmlns:v="urn:schemas-microsoft-com:vml" Requires="v">
                <p:oleObj spid="_x0000_s18694" name="Equation" r:id="rId16" imgW="1501125" imgH="228965" progId="Equation.DSMT4">
                  <p:embed/>
                </p:oleObj>
              </mc:Choice>
              <mc:Fallback>
                <p:oleObj name="Equation" r:id="rId16" imgW="1501125" imgH="228965" progId="Equation.DSMT4">
                  <p:embed/>
                  <p:pic>
                    <p:nvPicPr>
                      <p:cNvPr id="0" name=""/>
                      <p:cNvPicPr/>
                      <p:nvPr/>
                    </p:nvPicPr>
                    <p:blipFill>
                      <a:blip r:embed="rId17"/>
                      <a:stretch>
                        <a:fillRect/>
                      </a:stretch>
                    </p:blipFill>
                    <p:spPr>
                      <a:xfrm>
                        <a:off x="4164284" y="3452092"/>
                        <a:ext cx="2792014" cy="425000"/>
                      </a:xfrm>
                      <a:prstGeom prst="rect">
                        <a:avLst/>
                      </a:prstGeom>
                    </p:spPr>
                  </p:pic>
                </p:oleObj>
              </mc:Fallback>
            </mc:AlternateContent>
          </a:graphicData>
        </a:graphic>
      </p:graphicFrame>
      <p:graphicFrame>
        <p:nvGraphicFramePr>
          <p:cNvPr id="112" name="对象 111">
            <a:extLst>
              <a:ext uri="{FF2B5EF4-FFF2-40B4-BE49-F238E27FC236}">
                <a16:creationId xmlns:a16="http://schemas.microsoft.com/office/drawing/2014/main" id="{8B55BDA8-7BC7-4B94-8A14-75EDECCACB93}"/>
              </a:ext>
            </a:extLst>
          </p:cNvPr>
          <p:cNvGraphicFramePr>
            <a:graphicFrameLocks noChangeAspect="1"/>
          </p:cNvGraphicFramePr>
          <p:nvPr>
            <p:extLst>
              <p:ext uri="{D42A27DB-BD31-4B8C-83A1-F6EECF244321}">
                <p14:modId xmlns:p14="http://schemas.microsoft.com/office/powerpoint/2010/main" val="3614416778"/>
              </p:ext>
            </p:extLst>
          </p:nvPr>
        </p:nvGraphicFramePr>
        <p:xfrm>
          <a:off x="4273598" y="4106637"/>
          <a:ext cx="321442" cy="406032"/>
        </p:xfrm>
        <a:graphic>
          <a:graphicData uri="http://schemas.openxmlformats.org/presentationml/2006/ole">
            <mc:AlternateContent xmlns:mc="http://schemas.openxmlformats.org/markup-compatibility/2006">
              <mc:Choice xmlns:v="urn:schemas-microsoft-com:vml" Requires="v">
                <p:oleObj spid="_x0000_s18695" name="Equation" r:id="rId18" imgW="180638" imgH="228965" progId="Equation.DSMT4">
                  <p:embed/>
                </p:oleObj>
              </mc:Choice>
              <mc:Fallback>
                <p:oleObj name="Equation" r:id="rId18" imgW="180638" imgH="228965" progId="Equation.DSMT4">
                  <p:embed/>
                  <p:pic>
                    <p:nvPicPr>
                      <p:cNvPr id="0" name=""/>
                      <p:cNvPicPr/>
                      <p:nvPr/>
                    </p:nvPicPr>
                    <p:blipFill>
                      <a:blip r:embed="rId19"/>
                      <a:stretch>
                        <a:fillRect/>
                      </a:stretch>
                    </p:blipFill>
                    <p:spPr>
                      <a:xfrm>
                        <a:off x="4273598" y="4106637"/>
                        <a:ext cx="321442" cy="406032"/>
                      </a:xfrm>
                      <a:prstGeom prst="rect">
                        <a:avLst/>
                      </a:prstGeom>
                    </p:spPr>
                  </p:pic>
                </p:oleObj>
              </mc:Fallback>
            </mc:AlternateContent>
          </a:graphicData>
        </a:graphic>
      </p:graphicFrame>
      <p:graphicFrame>
        <p:nvGraphicFramePr>
          <p:cNvPr id="126" name="对象 125">
            <a:extLst>
              <a:ext uri="{FF2B5EF4-FFF2-40B4-BE49-F238E27FC236}">
                <a16:creationId xmlns:a16="http://schemas.microsoft.com/office/drawing/2014/main" id="{4A9441B3-8F6F-4A0F-971C-2BABF98C3DFB}"/>
              </a:ext>
            </a:extLst>
          </p:cNvPr>
          <p:cNvGraphicFramePr>
            <a:graphicFrameLocks noChangeAspect="1"/>
          </p:cNvGraphicFramePr>
          <p:nvPr>
            <p:extLst>
              <p:ext uri="{D42A27DB-BD31-4B8C-83A1-F6EECF244321}">
                <p14:modId xmlns:p14="http://schemas.microsoft.com/office/powerpoint/2010/main" val="873250308"/>
              </p:ext>
            </p:extLst>
          </p:nvPr>
        </p:nvGraphicFramePr>
        <p:xfrm>
          <a:off x="6795166" y="4360134"/>
          <a:ext cx="322263" cy="404813"/>
        </p:xfrm>
        <a:graphic>
          <a:graphicData uri="http://schemas.openxmlformats.org/presentationml/2006/ole">
            <mc:AlternateContent xmlns:mc="http://schemas.openxmlformats.org/markup-compatibility/2006">
              <mc:Choice xmlns:v="urn:schemas-microsoft-com:vml" Requires="v">
                <p:oleObj spid="_x0000_s18696" name="Equation" r:id="rId20" imgW="321864" imgH="405375" progId="Equation.DSMT4">
                  <p:embed/>
                </p:oleObj>
              </mc:Choice>
              <mc:Fallback>
                <p:oleObj name="Equation" r:id="rId20" imgW="321864" imgH="405375" progId="Equation.DSMT4">
                  <p:embed/>
                  <p:pic>
                    <p:nvPicPr>
                      <p:cNvPr id="0" name=""/>
                      <p:cNvPicPr/>
                      <p:nvPr/>
                    </p:nvPicPr>
                    <p:blipFill>
                      <a:blip r:embed="rId21"/>
                      <a:stretch>
                        <a:fillRect/>
                      </a:stretch>
                    </p:blipFill>
                    <p:spPr>
                      <a:xfrm>
                        <a:off x="6795166" y="4360134"/>
                        <a:ext cx="322263" cy="404813"/>
                      </a:xfrm>
                      <a:prstGeom prst="rect">
                        <a:avLst/>
                      </a:prstGeom>
                    </p:spPr>
                  </p:pic>
                </p:oleObj>
              </mc:Fallback>
            </mc:AlternateContent>
          </a:graphicData>
        </a:graphic>
      </p:graphicFrame>
      <p:sp>
        <p:nvSpPr>
          <p:cNvPr id="129" name="文本框 128">
            <a:extLst>
              <a:ext uri="{FF2B5EF4-FFF2-40B4-BE49-F238E27FC236}">
                <a16:creationId xmlns:a16="http://schemas.microsoft.com/office/drawing/2014/main" id="{E7DFA3DA-AA70-4760-A2AF-87C74929E77C}"/>
              </a:ext>
            </a:extLst>
          </p:cNvPr>
          <p:cNvSpPr txBox="1"/>
          <p:nvPr/>
        </p:nvSpPr>
        <p:spPr>
          <a:xfrm>
            <a:off x="-73890" y="4832705"/>
            <a:ext cx="12164290" cy="175432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indent="266700"/>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有研究表明，股票的价格波动主要还是与其基本面相关，而财务基本面是最好的指标。另外假定一段时间的公</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 </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司价</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266700"/>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值增长采用这段时间的股价来体现。即：</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266700"/>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indent="266700"/>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对于公司的价值或者股票价格的增速来说。假定一段时间内收益率为      。根据</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Fama</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-French</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多因子模型得到：</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132" name="对象 131">
            <a:extLst>
              <a:ext uri="{FF2B5EF4-FFF2-40B4-BE49-F238E27FC236}">
                <a16:creationId xmlns:a16="http://schemas.microsoft.com/office/drawing/2014/main" id="{E2E6360C-21DF-4FDF-B0A9-2E216EB6FDDD}"/>
              </a:ext>
            </a:extLst>
          </p:cNvPr>
          <p:cNvGraphicFramePr>
            <a:graphicFrameLocks noChangeAspect="1"/>
          </p:cNvGraphicFramePr>
          <p:nvPr>
            <p:extLst>
              <p:ext uri="{D42A27DB-BD31-4B8C-83A1-F6EECF244321}">
                <p14:modId xmlns:p14="http://schemas.microsoft.com/office/powerpoint/2010/main" val="2694858528"/>
              </p:ext>
            </p:extLst>
          </p:nvPr>
        </p:nvGraphicFramePr>
        <p:xfrm>
          <a:off x="4023465" y="5473317"/>
          <a:ext cx="2932833" cy="455095"/>
        </p:xfrm>
        <a:graphic>
          <a:graphicData uri="http://schemas.openxmlformats.org/presentationml/2006/ole">
            <mc:AlternateContent xmlns:mc="http://schemas.openxmlformats.org/markup-compatibility/2006">
              <mc:Choice xmlns:v="urn:schemas-microsoft-com:vml" Requires="v">
                <p:oleObj spid="_x0000_s18697" name="Equation" r:id="rId22" imgW="1472754" imgH="228965" progId="Equation.DSMT4">
                  <p:embed/>
                </p:oleObj>
              </mc:Choice>
              <mc:Fallback>
                <p:oleObj name="Equation" r:id="rId22" imgW="1472754" imgH="228965" progId="Equation.DSMT4">
                  <p:embed/>
                  <p:pic>
                    <p:nvPicPr>
                      <p:cNvPr id="0" name=""/>
                      <p:cNvPicPr/>
                      <p:nvPr/>
                    </p:nvPicPr>
                    <p:blipFill>
                      <a:blip r:embed="rId23"/>
                      <a:stretch>
                        <a:fillRect/>
                      </a:stretch>
                    </p:blipFill>
                    <p:spPr>
                      <a:xfrm>
                        <a:off x="4023465" y="5473317"/>
                        <a:ext cx="2932833" cy="455095"/>
                      </a:xfrm>
                      <a:prstGeom prst="rect">
                        <a:avLst/>
                      </a:prstGeom>
                    </p:spPr>
                  </p:pic>
                </p:oleObj>
              </mc:Fallback>
            </mc:AlternateContent>
          </a:graphicData>
        </a:graphic>
      </p:graphicFrame>
      <p:graphicFrame>
        <p:nvGraphicFramePr>
          <p:cNvPr id="134" name="对象 133">
            <a:extLst>
              <a:ext uri="{FF2B5EF4-FFF2-40B4-BE49-F238E27FC236}">
                <a16:creationId xmlns:a16="http://schemas.microsoft.com/office/drawing/2014/main" id="{A10BEBA1-6F8D-4DE9-95AC-EBEBAC5F3800}"/>
              </a:ext>
            </a:extLst>
          </p:cNvPr>
          <p:cNvGraphicFramePr>
            <a:graphicFrameLocks noChangeAspect="1"/>
          </p:cNvGraphicFramePr>
          <p:nvPr>
            <p:extLst>
              <p:ext uri="{D42A27DB-BD31-4B8C-83A1-F6EECF244321}">
                <p14:modId xmlns:p14="http://schemas.microsoft.com/office/powerpoint/2010/main" val="3884511510"/>
              </p:ext>
            </p:extLst>
          </p:nvPr>
        </p:nvGraphicFramePr>
        <p:xfrm>
          <a:off x="7230057" y="5972422"/>
          <a:ext cx="242161" cy="305888"/>
        </p:xfrm>
        <a:graphic>
          <a:graphicData uri="http://schemas.openxmlformats.org/presentationml/2006/ole">
            <mc:AlternateContent xmlns:mc="http://schemas.openxmlformats.org/markup-compatibility/2006">
              <mc:Choice xmlns:v="urn:schemas-microsoft-com:vml" Requires="v">
                <p:oleObj spid="_x0000_s18698" name="Equation" r:id="rId24" imgW="180638" imgH="228965" progId="Equation.DSMT4">
                  <p:embed/>
                </p:oleObj>
              </mc:Choice>
              <mc:Fallback>
                <p:oleObj name="Equation" r:id="rId24" imgW="180638" imgH="228965" progId="Equation.DSMT4">
                  <p:embed/>
                  <p:pic>
                    <p:nvPicPr>
                      <p:cNvPr id="0" name=""/>
                      <p:cNvPicPr/>
                      <p:nvPr/>
                    </p:nvPicPr>
                    <p:blipFill>
                      <a:blip r:embed="rId25"/>
                      <a:stretch>
                        <a:fillRect/>
                      </a:stretch>
                    </p:blipFill>
                    <p:spPr>
                      <a:xfrm>
                        <a:off x="7230057" y="5972422"/>
                        <a:ext cx="242161" cy="305888"/>
                      </a:xfrm>
                      <a:prstGeom prst="rect">
                        <a:avLst/>
                      </a:prstGeom>
                    </p:spPr>
                  </p:pic>
                </p:oleObj>
              </mc:Fallback>
            </mc:AlternateContent>
          </a:graphicData>
        </a:graphic>
      </p:graphicFrame>
      <p:graphicFrame>
        <p:nvGraphicFramePr>
          <p:cNvPr id="136" name="对象 135">
            <a:extLst>
              <a:ext uri="{FF2B5EF4-FFF2-40B4-BE49-F238E27FC236}">
                <a16:creationId xmlns:a16="http://schemas.microsoft.com/office/drawing/2014/main" id="{50B1BB23-A389-4317-ABC3-0B6D42B936CF}"/>
              </a:ext>
            </a:extLst>
          </p:cNvPr>
          <p:cNvGraphicFramePr>
            <a:graphicFrameLocks noChangeAspect="1"/>
          </p:cNvGraphicFramePr>
          <p:nvPr>
            <p:extLst>
              <p:ext uri="{D42A27DB-BD31-4B8C-83A1-F6EECF244321}">
                <p14:modId xmlns:p14="http://schemas.microsoft.com/office/powerpoint/2010/main" val="119913914"/>
              </p:ext>
            </p:extLst>
          </p:nvPr>
        </p:nvGraphicFramePr>
        <p:xfrm>
          <a:off x="3050353" y="6406839"/>
          <a:ext cx="5841758" cy="443894"/>
        </p:xfrm>
        <a:graphic>
          <a:graphicData uri="http://schemas.openxmlformats.org/presentationml/2006/ole">
            <mc:AlternateContent xmlns:mc="http://schemas.openxmlformats.org/markup-compatibility/2006">
              <mc:Choice xmlns:v="urn:schemas-microsoft-com:vml" Requires="v">
                <p:oleObj spid="_x0000_s18699" name="Equation" r:id="rId26" imgW="3259021" imgH="248075" progId="Equation.DSMT4">
                  <p:embed/>
                </p:oleObj>
              </mc:Choice>
              <mc:Fallback>
                <p:oleObj name="Equation" r:id="rId26" imgW="3259021" imgH="248075" progId="Equation.DSMT4">
                  <p:embed/>
                  <p:pic>
                    <p:nvPicPr>
                      <p:cNvPr id="0" name=""/>
                      <p:cNvPicPr/>
                      <p:nvPr/>
                    </p:nvPicPr>
                    <p:blipFill>
                      <a:blip r:embed="rId27"/>
                      <a:stretch>
                        <a:fillRect/>
                      </a:stretch>
                    </p:blipFill>
                    <p:spPr>
                      <a:xfrm>
                        <a:off x="3050353" y="6406839"/>
                        <a:ext cx="5841758" cy="443894"/>
                      </a:xfrm>
                      <a:prstGeom prst="rect">
                        <a:avLst/>
                      </a:prstGeom>
                    </p:spPr>
                  </p:pic>
                </p:oleObj>
              </mc:Fallback>
            </mc:AlternateContent>
          </a:graphicData>
        </a:graphic>
      </p:graphicFrame>
    </p:spTree>
    <p:extLst>
      <p:ext uri="{BB962C8B-B14F-4D97-AF65-F5344CB8AC3E}">
        <p14:creationId xmlns:p14="http://schemas.microsoft.com/office/powerpoint/2010/main" val="3389614741"/>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6CA03A3C-C9CB-4061-92A7-2C2E460B9FB4}"/>
              </a:ext>
            </a:extLst>
          </p:cNvPr>
          <p:cNvGraphicFramePr>
            <a:graphicFrameLocks noGrp="1"/>
          </p:cNvGraphicFramePr>
          <p:nvPr>
            <p:extLst>
              <p:ext uri="{D42A27DB-BD31-4B8C-83A1-F6EECF244321}">
                <p14:modId xmlns:p14="http://schemas.microsoft.com/office/powerpoint/2010/main" val="684221496"/>
              </p:ext>
            </p:extLst>
          </p:nvPr>
        </p:nvGraphicFramePr>
        <p:xfrm>
          <a:off x="5301675" y="1467247"/>
          <a:ext cx="6890325" cy="4935629"/>
        </p:xfrm>
        <a:graphic>
          <a:graphicData uri="http://schemas.openxmlformats.org/drawingml/2006/table">
            <a:tbl>
              <a:tblPr firstRow="1" firstCol="1" bandRow="1">
                <a:tableStyleId>{5940675A-B579-460E-94D1-54222C63F5DA}</a:tableStyleId>
              </a:tblPr>
              <a:tblGrid>
                <a:gridCol w="942109">
                  <a:extLst>
                    <a:ext uri="{9D8B030D-6E8A-4147-A177-3AD203B41FA5}">
                      <a16:colId xmlns:a16="http://schemas.microsoft.com/office/drawing/2014/main" val="2241592838"/>
                    </a:ext>
                  </a:extLst>
                </a:gridCol>
                <a:gridCol w="1163782">
                  <a:extLst>
                    <a:ext uri="{9D8B030D-6E8A-4147-A177-3AD203B41FA5}">
                      <a16:colId xmlns:a16="http://schemas.microsoft.com/office/drawing/2014/main" val="933266855"/>
                    </a:ext>
                  </a:extLst>
                </a:gridCol>
                <a:gridCol w="2318328">
                  <a:extLst>
                    <a:ext uri="{9D8B030D-6E8A-4147-A177-3AD203B41FA5}">
                      <a16:colId xmlns:a16="http://schemas.microsoft.com/office/drawing/2014/main" val="2864797933"/>
                    </a:ext>
                  </a:extLst>
                </a:gridCol>
                <a:gridCol w="2466106">
                  <a:extLst>
                    <a:ext uri="{9D8B030D-6E8A-4147-A177-3AD203B41FA5}">
                      <a16:colId xmlns:a16="http://schemas.microsoft.com/office/drawing/2014/main" val="3788776224"/>
                    </a:ext>
                  </a:extLst>
                </a:gridCol>
              </a:tblGrid>
              <a:tr h="308477">
                <a:tc gridSpan="2">
                  <a:txBody>
                    <a:bodyPr/>
                    <a:lstStyle/>
                    <a:p>
                      <a:pPr algn="ctr"/>
                      <a:r>
                        <a:rPr lang="zh-CN" sz="1400" b="1" kern="100" dirty="0">
                          <a:effectLst/>
                          <a:latin typeface="华文楷体" panose="02010600040101010101" pitchFamily="2" charset="-122"/>
                          <a:ea typeface="华文楷体" panose="02010600040101010101" pitchFamily="2" charset="-122"/>
                        </a:rPr>
                        <a:t>指标类型</a:t>
                      </a:r>
                      <a:endParaRPr lang="zh-CN" sz="1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ctr"/>
                      <a:r>
                        <a:rPr lang="zh-CN" sz="1400" b="1" kern="100" dirty="0">
                          <a:effectLst/>
                          <a:latin typeface="华文楷体" panose="02010600040101010101" pitchFamily="2" charset="-122"/>
                          <a:ea typeface="华文楷体" panose="02010600040101010101" pitchFamily="2" charset="-122"/>
                        </a:rPr>
                        <a:t>指标名称</a:t>
                      </a:r>
                      <a:endParaRPr lang="zh-CN" sz="1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b="1" kern="100" dirty="0">
                          <a:effectLst/>
                          <a:latin typeface="华文楷体" panose="02010600040101010101" pitchFamily="2" charset="-122"/>
                          <a:ea typeface="华文楷体" panose="02010600040101010101" pitchFamily="2" charset="-122"/>
                        </a:rPr>
                        <a:t>指标含义</a:t>
                      </a:r>
                      <a:endParaRPr lang="zh-CN" sz="1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1496576"/>
                  </a:ext>
                </a:extLst>
              </a:tr>
              <a:tr h="308477">
                <a:tc rowSpan="12">
                  <a:txBody>
                    <a:bodyPr/>
                    <a:lstStyle/>
                    <a:p>
                      <a:pPr algn="ctr"/>
                      <a:r>
                        <a:rPr lang="en-US" sz="1600" kern="100" dirty="0">
                          <a:effectLst/>
                          <a:latin typeface="华文楷体" panose="02010600040101010101" pitchFamily="2" charset="-122"/>
                          <a:ea typeface="华文楷体" panose="02010600040101010101" pitchFamily="2" charset="-122"/>
                        </a:rPr>
                        <a:t> </a:t>
                      </a:r>
                      <a:endParaRPr lang="zh-CN" sz="1600" kern="100" dirty="0">
                        <a:effectLst/>
                        <a:latin typeface="华文楷体" panose="02010600040101010101" pitchFamily="2" charset="-122"/>
                        <a:ea typeface="华文楷体" panose="02010600040101010101" pitchFamily="2" charset="-122"/>
                      </a:endParaRPr>
                    </a:p>
                    <a:p>
                      <a:pPr algn="ctr"/>
                      <a:r>
                        <a:rPr lang="en-US" sz="1600" kern="100" dirty="0">
                          <a:effectLst/>
                          <a:latin typeface="华文楷体" panose="02010600040101010101" pitchFamily="2" charset="-122"/>
                          <a:ea typeface="华文楷体" panose="02010600040101010101" pitchFamily="2" charset="-122"/>
                        </a:rPr>
                        <a:t> </a:t>
                      </a:r>
                      <a:endParaRPr lang="zh-CN" sz="1600" kern="100" dirty="0">
                        <a:effectLst/>
                        <a:latin typeface="华文楷体" panose="02010600040101010101" pitchFamily="2" charset="-122"/>
                        <a:ea typeface="华文楷体" panose="02010600040101010101" pitchFamily="2" charset="-122"/>
                      </a:endParaRPr>
                    </a:p>
                    <a:p>
                      <a:pPr algn="ctr"/>
                      <a:r>
                        <a:rPr lang="en-US" sz="1600" kern="100" dirty="0">
                          <a:effectLst/>
                          <a:latin typeface="华文楷体" panose="02010600040101010101" pitchFamily="2" charset="-122"/>
                          <a:ea typeface="华文楷体" panose="02010600040101010101" pitchFamily="2" charset="-122"/>
                        </a:rPr>
                        <a:t> </a:t>
                      </a:r>
                      <a:endParaRPr lang="zh-CN" sz="1600" kern="100" dirty="0">
                        <a:effectLst/>
                        <a:latin typeface="华文楷体" panose="02010600040101010101" pitchFamily="2" charset="-122"/>
                        <a:ea typeface="华文楷体" panose="02010600040101010101" pitchFamily="2" charset="-122"/>
                      </a:endParaRPr>
                    </a:p>
                    <a:p>
                      <a:pPr algn="ctr"/>
                      <a:endParaRPr lang="en-US" altLang="zh-CN" sz="1600" b="1" kern="100" dirty="0">
                        <a:effectLst/>
                        <a:latin typeface="华文楷体" panose="02010600040101010101" pitchFamily="2" charset="-122"/>
                        <a:ea typeface="华文楷体" panose="02010600040101010101" pitchFamily="2" charset="-122"/>
                      </a:endParaRPr>
                    </a:p>
                    <a:p>
                      <a:pPr algn="ctr"/>
                      <a:endParaRPr lang="en-US" altLang="zh-CN" sz="1600" b="1" kern="100" dirty="0">
                        <a:effectLst/>
                        <a:latin typeface="华文楷体" panose="02010600040101010101" pitchFamily="2" charset="-122"/>
                        <a:ea typeface="华文楷体" panose="02010600040101010101" pitchFamily="2" charset="-122"/>
                      </a:endParaRPr>
                    </a:p>
                    <a:p>
                      <a:pPr algn="ctr"/>
                      <a:endParaRPr lang="en-US" altLang="zh-CN" sz="1600" b="1" kern="100" dirty="0">
                        <a:effectLst/>
                        <a:latin typeface="华文楷体" panose="02010600040101010101" pitchFamily="2" charset="-122"/>
                        <a:ea typeface="华文楷体" panose="02010600040101010101" pitchFamily="2" charset="-122"/>
                      </a:endParaRPr>
                    </a:p>
                    <a:p>
                      <a:pPr algn="ctr"/>
                      <a:endParaRPr lang="en-US" altLang="zh-CN" sz="1600" b="1" kern="100" dirty="0">
                        <a:effectLst/>
                        <a:latin typeface="华文楷体" panose="02010600040101010101" pitchFamily="2" charset="-122"/>
                        <a:ea typeface="华文楷体" panose="02010600040101010101" pitchFamily="2" charset="-122"/>
                      </a:endParaRPr>
                    </a:p>
                    <a:p>
                      <a:pPr algn="ctr"/>
                      <a:endParaRPr lang="en-US" altLang="zh-CN" sz="1600" b="1" kern="100" dirty="0">
                        <a:effectLst/>
                        <a:latin typeface="华文楷体" panose="02010600040101010101" pitchFamily="2" charset="-122"/>
                        <a:ea typeface="华文楷体" panose="02010600040101010101" pitchFamily="2" charset="-122"/>
                      </a:endParaRPr>
                    </a:p>
                    <a:p>
                      <a:pPr algn="ctr"/>
                      <a:r>
                        <a:rPr lang="zh-CN" sz="1400" b="1" kern="100" dirty="0">
                          <a:effectLst/>
                          <a:latin typeface="华文楷体" panose="02010600040101010101" pitchFamily="2" charset="-122"/>
                          <a:ea typeface="华文楷体" panose="02010600040101010101" pitchFamily="2" charset="-122"/>
                        </a:rPr>
                        <a:t>财务指标</a:t>
                      </a:r>
                      <a:endParaRPr lang="zh-CN" sz="1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rowSpan="3">
                  <a:txBody>
                    <a:bodyPr/>
                    <a:lstStyle/>
                    <a:p>
                      <a:pPr algn="ctr"/>
                      <a:r>
                        <a:rPr lang="en-US" sz="1400" kern="100" dirty="0">
                          <a:effectLst/>
                          <a:latin typeface="华文楷体" panose="02010600040101010101" pitchFamily="2" charset="-122"/>
                          <a:ea typeface="华文楷体" panose="02010600040101010101" pitchFamily="2" charset="-122"/>
                        </a:rPr>
                        <a:t> </a:t>
                      </a:r>
                      <a:endParaRPr lang="zh-CN" sz="1400" kern="100" dirty="0">
                        <a:effectLst/>
                        <a:latin typeface="华文楷体" panose="02010600040101010101" pitchFamily="2" charset="-122"/>
                        <a:ea typeface="华文楷体" panose="02010600040101010101" pitchFamily="2" charset="-122"/>
                      </a:endParaRPr>
                    </a:p>
                    <a:p>
                      <a:pPr algn="ctr"/>
                      <a:endParaRPr lang="en-US" altLang="zh-CN" sz="1400" b="1" kern="100" dirty="0">
                        <a:effectLst/>
                        <a:latin typeface="华文楷体" panose="02010600040101010101" pitchFamily="2" charset="-122"/>
                        <a:ea typeface="华文楷体" panose="02010600040101010101" pitchFamily="2" charset="-122"/>
                      </a:endParaRPr>
                    </a:p>
                    <a:p>
                      <a:pPr algn="ctr"/>
                      <a:r>
                        <a:rPr lang="zh-CN" sz="1400" b="1" kern="100" dirty="0">
                          <a:effectLst/>
                          <a:latin typeface="华文楷体" panose="02010600040101010101" pitchFamily="2" charset="-122"/>
                          <a:ea typeface="华文楷体" panose="02010600040101010101" pitchFamily="2" charset="-122"/>
                        </a:rPr>
                        <a:t>偿债能力</a:t>
                      </a:r>
                      <a:endParaRPr lang="zh-CN" sz="1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流动比率</a:t>
                      </a:r>
                      <a:r>
                        <a:rPr lang="en-US" sz="1400" kern="100">
                          <a:effectLst/>
                          <a:latin typeface="华文楷体" panose="02010600040101010101" pitchFamily="2" charset="-122"/>
                          <a:ea typeface="华文楷体" panose="02010600040101010101" pitchFamily="2" charset="-122"/>
                        </a:rPr>
                        <a:t>*</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流动资产</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流动负债</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9003423"/>
                  </a:ext>
                </a:extLst>
              </a:tr>
              <a:tr h="308477">
                <a:tc vMerge="1">
                  <a:txBody>
                    <a:bodyPr/>
                    <a:lstStyle/>
                    <a:p>
                      <a:endParaRPr lang="zh-CN" altLang="en-US"/>
                    </a:p>
                  </a:txBody>
                  <a:tcPr/>
                </a:tc>
                <a:tc vMerge="1">
                  <a:txBody>
                    <a:bodyPr/>
                    <a:lstStyle/>
                    <a:p>
                      <a:endParaRPr lang="zh-CN" altLang="en-US"/>
                    </a:p>
                  </a:txBody>
                  <a:tcPr/>
                </a:tc>
                <a:tc>
                  <a:txBody>
                    <a:bodyPr/>
                    <a:lstStyle/>
                    <a:p>
                      <a:pPr algn="ctr"/>
                      <a:r>
                        <a:rPr lang="zh-CN" sz="1400" kern="100">
                          <a:effectLst/>
                          <a:latin typeface="华文楷体" panose="02010600040101010101" pitchFamily="2" charset="-122"/>
                          <a:ea typeface="华文楷体" panose="02010600040101010101" pitchFamily="2" charset="-122"/>
                        </a:rPr>
                        <a:t>速动比率</a:t>
                      </a:r>
                      <a:r>
                        <a:rPr lang="en-US" sz="1400" kern="100">
                          <a:effectLst/>
                          <a:latin typeface="华文楷体" panose="02010600040101010101" pitchFamily="2" charset="-122"/>
                          <a:ea typeface="华文楷体" panose="02010600040101010101" pitchFamily="2" charset="-122"/>
                        </a:rPr>
                        <a:t>*</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（流动资产</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存货）</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流动负债</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076805"/>
                  </a:ext>
                </a:extLst>
              </a:tr>
              <a:tr h="308477">
                <a:tc vMerge="1">
                  <a:txBody>
                    <a:bodyPr/>
                    <a:lstStyle/>
                    <a:p>
                      <a:endParaRPr lang="zh-CN" altLang="en-US"/>
                    </a:p>
                  </a:txBody>
                  <a:tcPr/>
                </a:tc>
                <a:tc vMerge="1">
                  <a:txBody>
                    <a:bodyPr/>
                    <a:lstStyle/>
                    <a:p>
                      <a:endParaRPr lang="zh-CN" altLang="en-US"/>
                    </a:p>
                  </a:txBody>
                  <a:tcPr/>
                </a:tc>
                <a:tc>
                  <a:txBody>
                    <a:bodyPr/>
                    <a:lstStyle/>
                    <a:p>
                      <a:pPr algn="ctr"/>
                      <a:r>
                        <a:rPr lang="zh-CN" sz="1400" kern="100">
                          <a:effectLst/>
                          <a:latin typeface="华文楷体" panose="02010600040101010101" pitchFamily="2" charset="-122"/>
                          <a:ea typeface="华文楷体" panose="02010600040101010101" pitchFamily="2" charset="-122"/>
                        </a:rPr>
                        <a:t>资产负债率</a:t>
                      </a:r>
                      <a:r>
                        <a:rPr lang="en-US" sz="1400" kern="100">
                          <a:effectLst/>
                          <a:latin typeface="华文楷体" panose="02010600040101010101" pitchFamily="2" charset="-122"/>
                          <a:ea typeface="华文楷体" panose="02010600040101010101" pitchFamily="2" charset="-122"/>
                        </a:rPr>
                        <a:t>*</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总负债</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总资产</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61167222"/>
                  </a:ext>
                </a:extLst>
              </a:tr>
              <a:tr h="308477">
                <a:tc vMerge="1">
                  <a:txBody>
                    <a:bodyPr/>
                    <a:lstStyle/>
                    <a:p>
                      <a:endParaRPr lang="zh-CN" altLang="en-US"/>
                    </a:p>
                  </a:txBody>
                  <a:tcPr/>
                </a:tc>
                <a:tc rowSpan="2">
                  <a:txBody>
                    <a:bodyPr/>
                    <a:lstStyle/>
                    <a:p>
                      <a:pPr algn="ctr"/>
                      <a:endParaRPr lang="en-US" altLang="zh-CN" sz="1400" b="1" kern="100" dirty="0">
                        <a:effectLst/>
                        <a:latin typeface="华文楷体" panose="02010600040101010101" pitchFamily="2" charset="-122"/>
                        <a:ea typeface="华文楷体" panose="02010600040101010101" pitchFamily="2" charset="-122"/>
                      </a:endParaRPr>
                    </a:p>
                    <a:p>
                      <a:pPr algn="ctr"/>
                      <a:r>
                        <a:rPr lang="zh-CN" sz="1400" b="1" kern="100" dirty="0">
                          <a:effectLst/>
                          <a:latin typeface="华文楷体" panose="02010600040101010101" pitchFamily="2" charset="-122"/>
                          <a:ea typeface="华文楷体" panose="02010600040101010101" pitchFamily="2" charset="-122"/>
                        </a:rPr>
                        <a:t>营运能力</a:t>
                      </a:r>
                      <a:endParaRPr lang="zh-CN" sz="1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存货周转率</a:t>
                      </a:r>
                      <a:r>
                        <a:rPr lang="en-US" sz="1400" kern="100">
                          <a:effectLst/>
                          <a:latin typeface="华文楷体" panose="02010600040101010101" pitchFamily="2" charset="-122"/>
                          <a:ea typeface="华文楷体" panose="02010600040101010101" pitchFamily="2" charset="-122"/>
                        </a:rPr>
                        <a:t>*</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营业收入</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存货平均余额</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4932008"/>
                  </a:ext>
                </a:extLst>
              </a:tr>
              <a:tr h="308477">
                <a:tc vMerge="1">
                  <a:txBody>
                    <a:bodyPr/>
                    <a:lstStyle/>
                    <a:p>
                      <a:endParaRPr lang="zh-CN" altLang="en-US"/>
                    </a:p>
                  </a:txBody>
                  <a:tcPr/>
                </a:tc>
                <a:tc vMerge="1">
                  <a:txBody>
                    <a:bodyPr/>
                    <a:lstStyle/>
                    <a:p>
                      <a:endParaRPr lang="zh-CN" altLang="en-US"/>
                    </a:p>
                  </a:txBody>
                  <a:tcPr/>
                </a:tc>
                <a:tc>
                  <a:txBody>
                    <a:bodyPr/>
                    <a:lstStyle/>
                    <a:p>
                      <a:pPr algn="ctr"/>
                      <a:r>
                        <a:rPr lang="zh-CN" sz="1400" kern="100">
                          <a:effectLst/>
                          <a:latin typeface="华文楷体" panose="02010600040101010101" pitchFamily="2" charset="-122"/>
                          <a:ea typeface="华文楷体" panose="02010600040101010101" pitchFamily="2" charset="-122"/>
                        </a:rPr>
                        <a:t>总资产周转率</a:t>
                      </a:r>
                      <a:r>
                        <a:rPr lang="en-US" sz="1400" kern="100">
                          <a:effectLst/>
                          <a:latin typeface="华文楷体" panose="02010600040101010101" pitchFamily="2" charset="-122"/>
                          <a:ea typeface="华文楷体" panose="02010600040101010101" pitchFamily="2" charset="-122"/>
                        </a:rPr>
                        <a:t>*</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营业收入</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总资产</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1105074"/>
                  </a:ext>
                </a:extLst>
              </a:tr>
              <a:tr h="308477">
                <a:tc vMerge="1">
                  <a:txBody>
                    <a:bodyPr/>
                    <a:lstStyle/>
                    <a:p>
                      <a:endParaRPr lang="zh-CN" altLang="en-US"/>
                    </a:p>
                  </a:txBody>
                  <a:tcPr/>
                </a:tc>
                <a:tc rowSpan="5">
                  <a:txBody>
                    <a:bodyPr/>
                    <a:lstStyle/>
                    <a:p>
                      <a:pPr algn="ctr"/>
                      <a:endParaRPr lang="en-US" altLang="zh-CN" sz="1400" b="1" kern="100" dirty="0">
                        <a:effectLst/>
                        <a:latin typeface="华文楷体" panose="02010600040101010101" pitchFamily="2" charset="-122"/>
                        <a:ea typeface="华文楷体" panose="02010600040101010101" pitchFamily="2" charset="-122"/>
                      </a:endParaRPr>
                    </a:p>
                    <a:p>
                      <a:pPr algn="ctr"/>
                      <a:endParaRPr lang="en-US" altLang="zh-CN" sz="1400" b="1" kern="100" dirty="0">
                        <a:effectLst/>
                        <a:latin typeface="华文楷体" panose="02010600040101010101" pitchFamily="2" charset="-122"/>
                        <a:ea typeface="华文楷体" panose="02010600040101010101" pitchFamily="2" charset="-122"/>
                      </a:endParaRPr>
                    </a:p>
                    <a:p>
                      <a:pPr algn="ctr"/>
                      <a:endParaRPr lang="en-US" altLang="zh-CN" sz="1400" b="1" kern="100" dirty="0">
                        <a:effectLst/>
                        <a:latin typeface="华文楷体" panose="02010600040101010101" pitchFamily="2" charset="-122"/>
                        <a:ea typeface="华文楷体" panose="02010600040101010101" pitchFamily="2" charset="-122"/>
                      </a:endParaRPr>
                    </a:p>
                    <a:p>
                      <a:pPr algn="ctr"/>
                      <a:r>
                        <a:rPr lang="zh-CN" sz="1400" b="1" kern="100" dirty="0">
                          <a:effectLst/>
                          <a:latin typeface="华文楷体" panose="02010600040101010101" pitchFamily="2" charset="-122"/>
                          <a:ea typeface="华文楷体" panose="02010600040101010101" pitchFamily="2" charset="-122"/>
                        </a:rPr>
                        <a:t>盈利能力</a:t>
                      </a:r>
                      <a:endParaRPr lang="zh-CN" sz="1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资产收益率</a:t>
                      </a:r>
                      <a:r>
                        <a:rPr lang="en-US" sz="1400" kern="100">
                          <a:effectLst/>
                          <a:latin typeface="华文楷体" panose="02010600040101010101" pitchFamily="2" charset="-122"/>
                          <a:ea typeface="华文楷体" panose="02010600040101010101" pitchFamily="2" charset="-122"/>
                        </a:rPr>
                        <a:t>ROA*</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净利润</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总资产</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1751462"/>
                  </a:ext>
                </a:extLst>
              </a:tr>
              <a:tr h="308477">
                <a:tc vMerge="1">
                  <a:txBody>
                    <a:bodyPr/>
                    <a:lstStyle/>
                    <a:p>
                      <a:endParaRPr lang="zh-CN" altLang="en-US"/>
                    </a:p>
                  </a:txBody>
                  <a:tcPr/>
                </a:tc>
                <a:tc vMerge="1">
                  <a:txBody>
                    <a:bodyPr/>
                    <a:lstStyle/>
                    <a:p>
                      <a:endParaRPr lang="zh-CN" altLang="en-US"/>
                    </a:p>
                  </a:txBody>
                  <a:tcPr/>
                </a:tc>
                <a:tc>
                  <a:txBody>
                    <a:bodyPr/>
                    <a:lstStyle/>
                    <a:p>
                      <a:pPr algn="ctr"/>
                      <a:r>
                        <a:rPr lang="zh-CN" sz="1400" kern="100">
                          <a:effectLst/>
                          <a:latin typeface="华文楷体" panose="02010600040101010101" pitchFamily="2" charset="-122"/>
                          <a:ea typeface="华文楷体" panose="02010600040101010101" pitchFamily="2" charset="-122"/>
                        </a:rPr>
                        <a:t>净资产收益率</a:t>
                      </a:r>
                      <a:r>
                        <a:rPr lang="en-US" sz="1400" kern="100">
                          <a:effectLst/>
                          <a:latin typeface="华文楷体" panose="02010600040101010101" pitchFamily="2" charset="-122"/>
                          <a:ea typeface="华文楷体" panose="02010600040101010101" pitchFamily="2" charset="-122"/>
                        </a:rPr>
                        <a:t>ROE*</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净利润</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净资产</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9979193"/>
                  </a:ext>
                </a:extLst>
              </a:tr>
              <a:tr h="308477">
                <a:tc vMerge="1">
                  <a:txBody>
                    <a:bodyPr/>
                    <a:lstStyle/>
                    <a:p>
                      <a:endParaRPr lang="zh-CN" altLang="en-US"/>
                    </a:p>
                  </a:txBody>
                  <a:tcPr/>
                </a:tc>
                <a:tc vMerge="1">
                  <a:txBody>
                    <a:bodyPr/>
                    <a:lstStyle/>
                    <a:p>
                      <a:endParaRPr lang="zh-CN" altLang="en-US"/>
                    </a:p>
                  </a:txBody>
                  <a:tcPr/>
                </a:tc>
                <a:tc>
                  <a:txBody>
                    <a:bodyPr/>
                    <a:lstStyle/>
                    <a:p>
                      <a:pPr algn="ctr"/>
                      <a:r>
                        <a:rPr lang="zh-CN" sz="1400" kern="100">
                          <a:effectLst/>
                          <a:latin typeface="华文楷体" panose="02010600040101010101" pitchFamily="2" charset="-122"/>
                          <a:ea typeface="华文楷体" panose="02010600040101010101" pitchFamily="2" charset="-122"/>
                        </a:rPr>
                        <a:t>营业净利润率</a:t>
                      </a:r>
                      <a:r>
                        <a:rPr lang="en-US" sz="1400" kern="100">
                          <a:effectLst/>
                          <a:latin typeface="华文楷体" panose="02010600040101010101" pitchFamily="2" charset="-122"/>
                          <a:ea typeface="华文楷体" panose="02010600040101010101" pitchFamily="2" charset="-122"/>
                        </a:rPr>
                        <a:t>*</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净利润</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营业收入</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6305423"/>
                  </a:ext>
                </a:extLst>
              </a:tr>
              <a:tr h="308477">
                <a:tc vMerge="1">
                  <a:txBody>
                    <a:bodyPr/>
                    <a:lstStyle/>
                    <a:p>
                      <a:endParaRPr lang="zh-CN" altLang="en-US"/>
                    </a:p>
                  </a:txBody>
                  <a:tcPr/>
                </a:tc>
                <a:tc vMerge="1">
                  <a:txBody>
                    <a:bodyPr/>
                    <a:lstStyle/>
                    <a:p>
                      <a:endParaRPr lang="zh-CN" altLang="en-US"/>
                    </a:p>
                  </a:txBody>
                  <a:tcPr/>
                </a:tc>
                <a:tc>
                  <a:txBody>
                    <a:bodyPr/>
                    <a:lstStyle/>
                    <a:p>
                      <a:pPr algn="ctr"/>
                      <a:r>
                        <a:rPr lang="en-US" sz="1400" kern="100">
                          <a:effectLst/>
                          <a:latin typeface="华文楷体" panose="02010600040101010101" pitchFamily="2" charset="-122"/>
                          <a:ea typeface="华文楷体" panose="02010600040101010101" pitchFamily="2" charset="-122"/>
                        </a:rPr>
                        <a:t>EBITDA</a:t>
                      </a:r>
                      <a:r>
                        <a:rPr lang="zh-CN" sz="1400" kern="100">
                          <a:effectLst/>
                          <a:latin typeface="华文楷体" panose="02010600040101010101" pitchFamily="2" charset="-122"/>
                          <a:ea typeface="华文楷体" panose="02010600040101010101" pitchFamily="2" charset="-122"/>
                        </a:rPr>
                        <a:t>利润率</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en-US" sz="1400" kern="100">
                          <a:effectLst/>
                          <a:latin typeface="华文楷体" panose="02010600040101010101" pitchFamily="2" charset="-122"/>
                          <a:ea typeface="华文楷体" panose="02010600040101010101" pitchFamily="2" charset="-122"/>
                        </a:rPr>
                        <a:t>EBITDA/</a:t>
                      </a:r>
                      <a:r>
                        <a:rPr lang="zh-CN" sz="1400" kern="100">
                          <a:effectLst/>
                          <a:latin typeface="华文楷体" panose="02010600040101010101" pitchFamily="2" charset="-122"/>
                          <a:ea typeface="华文楷体" panose="02010600040101010101" pitchFamily="2" charset="-122"/>
                        </a:rPr>
                        <a:t>营业收入</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7083072"/>
                  </a:ext>
                </a:extLst>
              </a:tr>
              <a:tr h="616953">
                <a:tc vMerge="1">
                  <a:txBody>
                    <a:bodyPr/>
                    <a:lstStyle/>
                    <a:p>
                      <a:endParaRPr lang="zh-CN" altLang="en-US"/>
                    </a:p>
                  </a:txBody>
                  <a:tcPr/>
                </a:tc>
                <a:tc vMerge="1">
                  <a:txBody>
                    <a:bodyPr/>
                    <a:lstStyle/>
                    <a:p>
                      <a:endParaRPr lang="zh-CN" altLang="en-US"/>
                    </a:p>
                  </a:txBody>
                  <a:tcPr/>
                </a:tc>
                <a:tc>
                  <a:txBody>
                    <a:bodyPr/>
                    <a:lstStyle/>
                    <a:p>
                      <a:pPr algn="ctr"/>
                      <a:r>
                        <a:rPr lang="en-US" sz="1400" kern="100" dirty="0">
                          <a:effectLst/>
                          <a:latin typeface="华文楷体" panose="02010600040101010101" pitchFamily="2" charset="-122"/>
                          <a:ea typeface="华文楷体" panose="02010600040101010101" pitchFamily="2" charset="-122"/>
                        </a:rPr>
                        <a:t>EPS</a:t>
                      </a:r>
                      <a:endParaRPr 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本期净利润</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优先股股利</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年加权平均总股本</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73826233"/>
                  </a:ext>
                </a:extLst>
              </a:tr>
              <a:tr h="616953">
                <a:tc vMerge="1">
                  <a:txBody>
                    <a:bodyPr/>
                    <a:lstStyle/>
                    <a:p>
                      <a:endParaRPr lang="zh-CN" altLang="en-US"/>
                    </a:p>
                  </a:txBody>
                  <a:tcPr/>
                </a:tc>
                <a:tc rowSpan="2">
                  <a:txBody>
                    <a:bodyPr/>
                    <a:lstStyle/>
                    <a:p>
                      <a:pPr algn="ctr"/>
                      <a:endParaRPr lang="en-US" altLang="zh-CN" sz="1400" b="1" kern="100" dirty="0">
                        <a:effectLst/>
                        <a:latin typeface="华文楷体" panose="02010600040101010101" pitchFamily="2" charset="-122"/>
                        <a:ea typeface="华文楷体" panose="02010600040101010101" pitchFamily="2" charset="-122"/>
                      </a:endParaRPr>
                    </a:p>
                    <a:p>
                      <a:pPr algn="ctr"/>
                      <a:endParaRPr lang="en-US" altLang="zh-CN" sz="1400" b="1" kern="100" dirty="0">
                        <a:effectLst/>
                        <a:latin typeface="华文楷体" panose="02010600040101010101" pitchFamily="2" charset="-122"/>
                        <a:ea typeface="华文楷体" panose="02010600040101010101" pitchFamily="2" charset="-122"/>
                      </a:endParaRPr>
                    </a:p>
                    <a:p>
                      <a:pPr algn="ctr"/>
                      <a:r>
                        <a:rPr lang="zh-CN" sz="1400" b="1" kern="100" dirty="0">
                          <a:effectLst/>
                          <a:latin typeface="华文楷体" panose="02010600040101010101" pitchFamily="2" charset="-122"/>
                          <a:ea typeface="华文楷体" panose="02010600040101010101" pitchFamily="2" charset="-122"/>
                        </a:rPr>
                        <a:t>成长能力</a:t>
                      </a:r>
                      <a:endParaRPr lang="zh-CN" sz="14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总资产增长率</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a:effectLst/>
                          <a:latin typeface="华文楷体" panose="02010600040101010101" pitchFamily="2" charset="-122"/>
                          <a:ea typeface="华文楷体" panose="02010600040101010101" pitchFamily="2" charset="-122"/>
                        </a:rPr>
                        <a:t>（期末总资产</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期初总资产）</a:t>
                      </a:r>
                      <a:r>
                        <a:rPr lang="en-US" sz="1400" kern="100">
                          <a:effectLst/>
                          <a:latin typeface="华文楷体" panose="02010600040101010101" pitchFamily="2" charset="-122"/>
                          <a:ea typeface="华文楷体" panose="02010600040101010101" pitchFamily="2" charset="-122"/>
                        </a:rPr>
                        <a:t>/</a:t>
                      </a:r>
                      <a:r>
                        <a:rPr lang="zh-CN" sz="1400" kern="100">
                          <a:effectLst/>
                          <a:latin typeface="华文楷体" panose="02010600040101010101" pitchFamily="2" charset="-122"/>
                          <a:ea typeface="华文楷体" panose="02010600040101010101" pitchFamily="2" charset="-122"/>
                        </a:rPr>
                        <a:t>期初总资产</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1810405"/>
                  </a:ext>
                </a:extLst>
              </a:tr>
              <a:tr h="616953">
                <a:tc vMerge="1">
                  <a:txBody>
                    <a:bodyPr/>
                    <a:lstStyle/>
                    <a:p>
                      <a:endParaRPr lang="zh-CN" altLang="en-US"/>
                    </a:p>
                  </a:txBody>
                  <a:tcPr/>
                </a:tc>
                <a:tc vMerge="1">
                  <a:txBody>
                    <a:bodyPr/>
                    <a:lstStyle/>
                    <a:p>
                      <a:endParaRPr lang="zh-CN" altLang="en-US"/>
                    </a:p>
                  </a:txBody>
                  <a:tcPr/>
                </a:tc>
                <a:tc>
                  <a:txBody>
                    <a:bodyPr/>
                    <a:lstStyle/>
                    <a:p>
                      <a:pPr algn="ctr"/>
                      <a:r>
                        <a:rPr lang="en-US" sz="1400" kern="100">
                          <a:effectLst/>
                          <a:latin typeface="华文楷体" panose="02010600040101010101" pitchFamily="2" charset="-122"/>
                          <a:ea typeface="华文楷体" panose="02010600040101010101" pitchFamily="2" charset="-122"/>
                        </a:rPr>
                        <a:t>EPS</a:t>
                      </a:r>
                      <a:r>
                        <a:rPr lang="zh-CN" sz="1400" kern="100">
                          <a:effectLst/>
                          <a:latin typeface="华文楷体" panose="02010600040101010101" pitchFamily="2" charset="-122"/>
                          <a:ea typeface="华文楷体" panose="02010600040101010101" pitchFamily="2" charset="-122"/>
                        </a:rPr>
                        <a:t>增长率</a:t>
                      </a:r>
                      <a:endParaRPr lang="zh-CN" sz="1400"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r>
                        <a:rPr lang="zh-CN" sz="1400" kern="100" dirty="0">
                          <a:effectLst/>
                          <a:latin typeface="华文楷体" panose="02010600040101010101" pitchFamily="2" charset="-122"/>
                          <a:ea typeface="华文楷体" panose="02010600040101010101" pitchFamily="2" charset="-122"/>
                        </a:rPr>
                        <a:t>（本期每股收益</a:t>
                      </a:r>
                      <a:r>
                        <a:rPr lang="en-US" sz="1400" kern="100" dirty="0">
                          <a:effectLst/>
                          <a:latin typeface="华文楷体" panose="02010600040101010101" pitchFamily="2" charset="-122"/>
                          <a:ea typeface="华文楷体" panose="02010600040101010101" pitchFamily="2" charset="-122"/>
                        </a:rPr>
                        <a:t>-</a:t>
                      </a:r>
                      <a:r>
                        <a:rPr lang="zh-CN" sz="1400" kern="100" dirty="0">
                          <a:effectLst/>
                          <a:latin typeface="华文楷体" panose="02010600040101010101" pitchFamily="2" charset="-122"/>
                          <a:ea typeface="华文楷体" panose="02010600040101010101" pitchFamily="2" charset="-122"/>
                        </a:rPr>
                        <a:t>上期每股收益）</a:t>
                      </a:r>
                      <a:r>
                        <a:rPr lang="en-US" sz="1400" kern="100" dirty="0">
                          <a:effectLst/>
                          <a:latin typeface="华文楷体" panose="02010600040101010101" pitchFamily="2" charset="-122"/>
                          <a:ea typeface="华文楷体" panose="02010600040101010101" pitchFamily="2" charset="-122"/>
                        </a:rPr>
                        <a:t>/</a:t>
                      </a:r>
                      <a:r>
                        <a:rPr lang="zh-CN" sz="1400" kern="100" dirty="0">
                          <a:effectLst/>
                          <a:latin typeface="华文楷体" panose="02010600040101010101" pitchFamily="2" charset="-122"/>
                          <a:ea typeface="华文楷体" panose="02010600040101010101" pitchFamily="2" charset="-122"/>
                        </a:rPr>
                        <a:t>上期每股收益</a:t>
                      </a:r>
                      <a:endParaRPr 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4455316"/>
                  </a:ext>
                </a:extLst>
              </a:tr>
            </a:tbl>
          </a:graphicData>
        </a:graphic>
      </p:graphicFrame>
      <p:sp>
        <p:nvSpPr>
          <p:cNvPr id="3" name="Rectangle 1">
            <a:extLst>
              <a:ext uri="{FF2B5EF4-FFF2-40B4-BE49-F238E27FC236}">
                <a16:creationId xmlns:a16="http://schemas.microsoft.com/office/drawing/2014/main" id="{244C4B9C-C45F-4066-AF36-DE605C4D89E5}"/>
              </a:ext>
            </a:extLst>
          </p:cNvPr>
          <p:cNvSpPr>
            <a:spLocks noChangeArrowheads="1"/>
          </p:cNvSpPr>
          <p:nvPr/>
        </p:nvSpPr>
        <p:spPr bwMode="auto">
          <a:xfrm>
            <a:off x="-83127" y="904130"/>
            <a:ext cx="533861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266700"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rPr>
              <a:t>那么如何选择多因子呢？</a:t>
            </a:r>
            <a:endParaRPr kumimoji="0" lang="en-US" altLang="zh-CN"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右</a:t>
            </a:r>
            <a:r>
              <a:rPr kumimoji="0" lang="zh-CN"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表</a:t>
            </a:r>
            <a:r>
              <a:rPr kumimoji="0" lang="en-US"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1</a:t>
            </a:r>
            <a:r>
              <a:rPr kumimoji="0" lang="zh-CN" altLang="en-US"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是</a:t>
            </a:r>
            <a:r>
              <a:rPr kumimoji="0" lang="zh-CN"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拟定采用的财务指标，探讨指标对股票</a:t>
            </a:r>
            <a:endParaRPr kumimoji="0" lang="en-US"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价格的贡献性。</a:t>
            </a:r>
            <a:endParaRPr kumimoji="0" lang="en-US"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通过简单的最小二乘法估计，显示上述财务指标 </a:t>
            </a:r>
            <a:endParaRPr kumimoji="0" lang="en-US" altLang="zh-CN"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有</a:t>
            </a:r>
            <a:r>
              <a:rPr kumimoji="0" lang="en-US" altLang="zh-CN"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71.25%</a:t>
            </a:r>
            <a:r>
              <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的贡献率。</a:t>
            </a:r>
            <a:endParaRPr kumimoji="0" lang="en-US" altLang="zh-CN"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为此，基于上述指标体系，我们小组丰富研究指</a:t>
            </a:r>
            <a:endParaRPr kumimoji="0" lang="en-US" altLang="zh-CN"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标，运用机器学习来探讨财务指标 </a:t>
            </a:r>
            <a:r>
              <a:rPr kumimoji="0" lang="en-US" altLang="zh-CN"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其他指标对</a:t>
            </a:r>
            <a:endParaRPr kumimoji="0" lang="en-US" altLang="zh-CN"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股价的预测性或贡献性。</a:t>
            </a:r>
            <a:endParaRPr kumimoji="0" lang="en-US" altLang="zh-CN"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10278D4A-CE2A-4DA3-A17F-7BE7BCCF904F}"/>
              </a:ext>
            </a:extLst>
          </p:cNvPr>
          <p:cNvSpPr txBox="1"/>
          <p:nvPr/>
        </p:nvSpPr>
        <p:spPr>
          <a:xfrm>
            <a:off x="5255491" y="953744"/>
            <a:ext cx="3417454"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表</a:t>
            </a:r>
            <a:r>
              <a:rPr kumimoji="0" lang="en-US" altLang="zh-CN"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1</a:t>
            </a: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：拟采用的财务指标</a:t>
            </a:r>
          </a:p>
        </p:txBody>
      </p:sp>
      <p:sp>
        <p:nvSpPr>
          <p:cNvPr id="8" name="文本框 7">
            <a:extLst>
              <a:ext uri="{FF2B5EF4-FFF2-40B4-BE49-F238E27FC236}">
                <a16:creationId xmlns:a16="http://schemas.microsoft.com/office/drawing/2014/main" id="{5F9D6B76-0F3D-4A03-BFF7-FE36A2BB10A0}"/>
              </a:ext>
            </a:extLst>
          </p:cNvPr>
          <p:cNvSpPr txBox="1"/>
          <p:nvPr/>
        </p:nvSpPr>
        <p:spPr>
          <a:xfrm>
            <a:off x="517236" y="4544293"/>
            <a:ext cx="3620654"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C00000"/>
                </a:solidFill>
                <a:effectLst/>
                <a:uFillTx/>
                <a:latin typeface="华文楷体" panose="02010600040101010101" pitchFamily="2" charset="-122"/>
                <a:ea typeface="华文楷体" panose="02010600040101010101" pitchFamily="2" charset="-122"/>
                <a:sym typeface="Noto Sans CJK SC Medium"/>
              </a:rPr>
              <a:t>本节研究框架下一页显示！！！</a:t>
            </a:r>
          </a:p>
        </p:txBody>
      </p:sp>
    </p:spTree>
    <p:extLst>
      <p:ext uri="{BB962C8B-B14F-4D97-AF65-F5344CB8AC3E}">
        <p14:creationId xmlns:p14="http://schemas.microsoft.com/office/powerpoint/2010/main" val="2228829162"/>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8" name="Rectangle 6">
            <a:extLst>
              <a:ext uri="{FF2B5EF4-FFF2-40B4-BE49-F238E27FC236}">
                <a16:creationId xmlns:a16="http://schemas.microsoft.com/office/drawing/2014/main" id="{5B52F073-B101-423B-9C1E-82BD6371B7A9}"/>
              </a:ext>
            </a:extLst>
          </p:cNvPr>
          <p:cNvSpPr>
            <a:spLocks noChangeArrowheads="1"/>
          </p:cNvSpPr>
          <p:nvPr/>
        </p:nvSpPr>
        <p:spPr bwMode="auto">
          <a:xfrm>
            <a:off x="4488871" y="1717963"/>
            <a:ext cx="134173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39FFF462-DA47-4740-907F-89A59C121091}"/>
              </a:ext>
            </a:extLst>
          </p:cNvPr>
          <p:cNvGraphicFramePr>
            <a:graphicFrameLocks noChangeAspect="1"/>
          </p:cNvGraphicFramePr>
          <p:nvPr>
            <p:extLst>
              <p:ext uri="{D42A27DB-BD31-4B8C-83A1-F6EECF244321}">
                <p14:modId xmlns:p14="http://schemas.microsoft.com/office/powerpoint/2010/main" val="403220558"/>
              </p:ext>
            </p:extLst>
          </p:nvPr>
        </p:nvGraphicFramePr>
        <p:xfrm>
          <a:off x="4574596" y="1935631"/>
          <a:ext cx="7617404" cy="4635211"/>
        </p:xfrm>
        <a:graphic>
          <a:graphicData uri="http://schemas.openxmlformats.org/presentationml/2006/ole">
            <mc:AlternateContent xmlns:mc="http://schemas.openxmlformats.org/markup-compatibility/2006">
              <mc:Choice xmlns:v="urn:schemas-microsoft-com:vml" Requires="v">
                <p:oleObj spid="_x0000_s10337" name="Visio" r:id="rId4" imgW="6827378" imgH="7109271" progId="Visio.Drawing.15">
                  <p:embed/>
                </p:oleObj>
              </mc:Choice>
              <mc:Fallback>
                <p:oleObj name="Visio" r:id="rId4" imgW="6827378" imgH="7109271" progId="Visio.Drawing.15">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4596" y="1935631"/>
                        <a:ext cx="7617404" cy="4635211"/>
                      </a:xfrm>
                      <a:prstGeom prst="rect">
                        <a:avLst/>
                      </a:prstGeom>
                      <a:noFill/>
                    </p:spPr>
                  </p:pic>
                </p:oleObj>
              </mc:Fallback>
            </mc:AlternateContent>
          </a:graphicData>
        </a:graphic>
      </p:graphicFrame>
      <p:sp>
        <p:nvSpPr>
          <p:cNvPr id="13" name="文本框 12">
            <a:extLst>
              <a:ext uri="{FF2B5EF4-FFF2-40B4-BE49-F238E27FC236}">
                <a16:creationId xmlns:a16="http://schemas.microsoft.com/office/drawing/2014/main" id="{915F20D6-4855-4D64-B727-463BA83E80E7}"/>
              </a:ext>
            </a:extLst>
          </p:cNvPr>
          <p:cNvSpPr txBox="1"/>
          <p:nvPr/>
        </p:nvSpPr>
        <p:spPr>
          <a:xfrm>
            <a:off x="4574596" y="1425128"/>
            <a:ext cx="3944216"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图</a:t>
            </a:r>
            <a:r>
              <a:rPr lang="en-US" altLang="zh-CN" sz="1600" b="1" dirty="0">
                <a:solidFill>
                  <a:schemeClr val="accent4">
                    <a:lumMod val="60000"/>
                    <a:lumOff val="40000"/>
                  </a:schemeClr>
                </a:solidFill>
                <a:latin typeface="华文楷体" panose="02010600040101010101" pitchFamily="2" charset="-122"/>
                <a:ea typeface="华文楷体" panose="02010600040101010101" pitchFamily="2" charset="-122"/>
              </a:rPr>
              <a:t>22</a:t>
            </a:r>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：基于随机森林的多因子预测框架</a:t>
            </a:r>
          </a:p>
        </p:txBody>
      </p:sp>
      <p:sp>
        <p:nvSpPr>
          <p:cNvPr id="11" name="文本框 10">
            <a:extLst>
              <a:ext uri="{FF2B5EF4-FFF2-40B4-BE49-F238E27FC236}">
                <a16:creationId xmlns:a16="http://schemas.microsoft.com/office/drawing/2014/main" id="{EC086F02-D777-42F9-8C03-E502B2C74D3C}"/>
              </a:ext>
            </a:extLst>
          </p:cNvPr>
          <p:cNvSpPr txBox="1"/>
          <p:nvPr/>
        </p:nvSpPr>
        <p:spPr>
          <a:xfrm>
            <a:off x="457199" y="1425128"/>
            <a:ext cx="4031672" cy="38779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右图</a:t>
            </a:r>
            <a:r>
              <a:rPr kumimoji="0" lang="en-US" altLang="zh-CN"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22</a:t>
            </a:r>
            <a:r>
              <a:rPr kumimoji="0" lang="zh-CN" altLang="en-US"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是本节的研究框架。</a:t>
            </a:r>
            <a:endParaRPr kumimoji="0" lang="en-US" altLang="zh-CN" sz="1800" b="0"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整体思路是：</a:t>
            </a: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dirty="0">
                <a:latin typeface="华文楷体" panose="02010600040101010101" pitchFamily="2" charset="-122"/>
                <a:ea typeface="华文楷体" panose="02010600040101010101" pitchFamily="2" charset="-122"/>
              </a:rPr>
              <a:t> </a:t>
            </a: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加入上述财务指标外的其他指标，丰富指标体系；</a:t>
            </a: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R="0" algn="l" defTabSz="914400" rtl="0" fontAlgn="auto" latinLnBrk="0" hangingPunct="0">
              <a:lnSpc>
                <a:spcPct val="100000"/>
              </a:lnSpc>
              <a:spcBef>
                <a:spcPts val="0"/>
              </a:spcBef>
              <a:spcAft>
                <a:spcPts val="0"/>
              </a:spcAft>
              <a:buClrTx/>
              <a:buSzTx/>
            </a:pP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然后采用简单的随机森林分析这些指标对股价增长率的解释性。同时加入优化算法对模型进行优化；</a:t>
            </a: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R="0" algn="l" defTabSz="914400" rtl="0" fontAlgn="auto" latinLnBrk="0" hangingPunct="0">
              <a:lnSpc>
                <a:spcPct val="100000"/>
              </a:lnSpc>
              <a:spcBef>
                <a:spcPts val="0"/>
              </a:spcBef>
              <a:spcAft>
                <a:spcPts val="0"/>
              </a:spcAft>
              <a:buClrTx/>
              <a:buSzTx/>
            </a:pP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最后通过预测这些指标未来的值，预测股票的价格，即公司价值。然后通过下一节的模糊实物期权方法进行折现得出公司价值能支持的股价范围！！！</a:t>
            </a:r>
          </a:p>
        </p:txBody>
      </p:sp>
    </p:spTree>
    <p:extLst>
      <p:ext uri="{BB962C8B-B14F-4D97-AF65-F5344CB8AC3E}">
        <p14:creationId xmlns:p14="http://schemas.microsoft.com/office/powerpoint/2010/main" val="772995862"/>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39" y="-5545815"/>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7B88CC40-27EA-4D50-93D1-C30C7B5F8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264" y="849012"/>
            <a:ext cx="5362147" cy="3701063"/>
          </a:xfrm>
          <a:prstGeom prst="rect">
            <a:avLst/>
          </a:prstGeom>
        </p:spPr>
      </p:pic>
      <p:pic>
        <p:nvPicPr>
          <p:cNvPr id="7" name="图片 6">
            <a:extLst>
              <a:ext uri="{FF2B5EF4-FFF2-40B4-BE49-F238E27FC236}">
                <a16:creationId xmlns:a16="http://schemas.microsoft.com/office/drawing/2014/main" id="{44FAF408-67C8-421E-88DA-205B27BFA526}"/>
              </a:ext>
            </a:extLst>
          </p:cNvPr>
          <p:cNvPicPr>
            <a:picLocks noChangeAspect="1"/>
          </p:cNvPicPr>
          <p:nvPr/>
        </p:nvPicPr>
        <p:blipFill>
          <a:blip r:embed="rId4"/>
          <a:stretch>
            <a:fillRect/>
          </a:stretch>
        </p:blipFill>
        <p:spPr>
          <a:xfrm>
            <a:off x="6617264" y="4518764"/>
            <a:ext cx="5362146" cy="2339236"/>
          </a:xfrm>
          <a:prstGeom prst="rect">
            <a:avLst/>
          </a:prstGeom>
        </p:spPr>
      </p:pic>
      <p:sp>
        <p:nvSpPr>
          <p:cNvPr id="8" name="文本框 7">
            <a:extLst>
              <a:ext uri="{FF2B5EF4-FFF2-40B4-BE49-F238E27FC236}">
                <a16:creationId xmlns:a16="http://schemas.microsoft.com/office/drawing/2014/main" id="{7909CEE1-F8E0-4F2A-BA8D-F73059E3E519}"/>
              </a:ext>
            </a:extLst>
          </p:cNvPr>
          <p:cNvSpPr txBox="1"/>
          <p:nvPr/>
        </p:nvSpPr>
        <p:spPr>
          <a:xfrm>
            <a:off x="6498371" y="541768"/>
            <a:ext cx="3944216"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图</a:t>
            </a:r>
            <a:r>
              <a:rPr lang="en-US" altLang="zh-CN" sz="1600" b="1" dirty="0">
                <a:solidFill>
                  <a:schemeClr val="accent4">
                    <a:lumMod val="60000"/>
                    <a:lumOff val="40000"/>
                  </a:schemeClr>
                </a:solidFill>
                <a:latin typeface="华文楷体" panose="02010600040101010101" pitchFamily="2" charset="-122"/>
                <a:ea typeface="华文楷体" panose="02010600040101010101" pitchFamily="2" charset="-122"/>
              </a:rPr>
              <a:t>23</a:t>
            </a:r>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：指标体系</a:t>
            </a:r>
            <a:r>
              <a:rPr lang="en-US" altLang="zh-CN" sz="1600" b="1" dirty="0">
                <a:solidFill>
                  <a:schemeClr val="accent4">
                    <a:lumMod val="60000"/>
                    <a:lumOff val="40000"/>
                  </a:schemeClr>
                </a:solidFill>
                <a:latin typeface="华文楷体" panose="02010600040101010101" pitchFamily="2" charset="-122"/>
                <a:ea typeface="华文楷体" panose="02010600040101010101" pitchFamily="2" charset="-122"/>
              </a:rPr>
              <a:t>1</a:t>
            </a:r>
            <a:endPar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endParaRPr>
          </a:p>
        </p:txBody>
      </p:sp>
      <p:sp>
        <p:nvSpPr>
          <p:cNvPr id="2" name="文本框 1">
            <a:extLst>
              <a:ext uri="{FF2B5EF4-FFF2-40B4-BE49-F238E27FC236}">
                <a16:creationId xmlns:a16="http://schemas.microsoft.com/office/drawing/2014/main" id="{285E6130-CF99-4C98-A832-3158A35198C6}"/>
              </a:ext>
            </a:extLst>
          </p:cNvPr>
          <p:cNvSpPr txBox="1"/>
          <p:nvPr/>
        </p:nvSpPr>
        <p:spPr>
          <a:xfrm>
            <a:off x="212590" y="878485"/>
            <a:ext cx="5362147" cy="5539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右图</a:t>
            </a:r>
            <a:r>
              <a:rPr kumimoji="0" lang="en-US" altLang="zh-CN"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23</a:t>
            </a:r>
            <a:r>
              <a:rPr kumimoji="0" lang="zh-CN" altLang="en-US"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是全部的指标和指标的</a:t>
            </a:r>
            <a:r>
              <a:rPr kumimoji="0" lang="en-US" altLang="zh-CN"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Type</a:t>
            </a:r>
            <a:r>
              <a:rPr kumimoji="0" lang="zh-CN" altLang="en-US"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a:t>
            </a:r>
            <a:endParaRPr kumimoji="0" lang="en-US" altLang="zh-CN"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lang="zh-CN" altLang="en-US" dirty="0">
                <a:solidFill>
                  <a:schemeClr val="tx1"/>
                </a:solidFill>
                <a:latin typeface="华文楷体" panose="02010600040101010101" pitchFamily="2" charset="-122"/>
                <a:ea typeface="华文楷体" panose="02010600040101010101" pitchFamily="2" charset="-122"/>
              </a:rPr>
              <a:t>通过随机森林算法自动探讨各个指标的重要性！！！</a:t>
            </a:r>
            <a:endParaRPr kumimoji="0" lang="zh-CN" altLang="en-US" sz="1800" b="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endParaRPr>
          </a:p>
        </p:txBody>
      </p:sp>
      <p:pic>
        <p:nvPicPr>
          <p:cNvPr id="14" name="图片 13">
            <a:extLst>
              <a:ext uri="{FF2B5EF4-FFF2-40B4-BE49-F238E27FC236}">
                <a16:creationId xmlns:a16="http://schemas.microsoft.com/office/drawing/2014/main" id="{8FF949E9-A980-476F-A534-B97F719E250B}"/>
              </a:ext>
            </a:extLst>
          </p:cNvPr>
          <p:cNvPicPr>
            <a:picLocks noChangeAspect="1"/>
          </p:cNvPicPr>
          <p:nvPr/>
        </p:nvPicPr>
        <p:blipFill>
          <a:blip r:embed="rId5"/>
          <a:stretch>
            <a:fillRect/>
          </a:stretch>
        </p:blipFill>
        <p:spPr>
          <a:xfrm>
            <a:off x="-3" y="2974109"/>
            <a:ext cx="6557821" cy="3883891"/>
          </a:xfrm>
          <a:prstGeom prst="rect">
            <a:avLst/>
          </a:prstGeom>
        </p:spPr>
      </p:pic>
      <p:sp>
        <p:nvSpPr>
          <p:cNvPr id="16" name="文本框 15">
            <a:extLst>
              <a:ext uri="{FF2B5EF4-FFF2-40B4-BE49-F238E27FC236}">
                <a16:creationId xmlns:a16="http://schemas.microsoft.com/office/drawing/2014/main" id="{37A2B255-D533-49C2-BCA0-95297AA98423}"/>
              </a:ext>
            </a:extLst>
          </p:cNvPr>
          <p:cNvSpPr txBox="1"/>
          <p:nvPr/>
        </p:nvSpPr>
        <p:spPr>
          <a:xfrm>
            <a:off x="383897" y="2756375"/>
            <a:ext cx="3944216"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图</a:t>
            </a:r>
            <a:r>
              <a:rPr lang="en-US" altLang="zh-CN" sz="1600" b="1" dirty="0">
                <a:solidFill>
                  <a:schemeClr val="accent4">
                    <a:lumMod val="60000"/>
                    <a:lumOff val="40000"/>
                  </a:schemeClr>
                </a:solidFill>
                <a:latin typeface="华文楷体" panose="02010600040101010101" pitchFamily="2" charset="-122"/>
                <a:ea typeface="华文楷体" panose="02010600040101010101" pitchFamily="2" charset="-122"/>
              </a:rPr>
              <a:t>24</a:t>
            </a:r>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：模型预测的值与实际值</a:t>
            </a:r>
          </a:p>
        </p:txBody>
      </p:sp>
      <p:sp>
        <p:nvSpPr>
          <p:cNvPr id="17" name="文本框 16">
            <a:extLst>
              <a:ext uri="{FF2B5EF4-FFF2-40B4-BE49-F238E27FC236}">
                <a16:creationId xmlns:a16="http://schemas.microsoft.com/office/drawing/2014/main" id="{C9CE21A7-51E8-41D2-8CD9-8476F02B4510}"/>
              </a:ext>
            </a:extLst>
          </p:cNvPr>
          <p:cNvSpPr txBox="1"/>
          <p:nvPr/>
        </p:nvSpPr>
        <p:spPr>
          <a:xfrm>
            <a:off x="201184" y="1560675"/>
            <a:ext cx="6084595" cy="11079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accent1">
                    <a:lumMod val="50000"/>
                  </a:schemeClr>
                </a:solidFill>
                <a:effectLst/>
                <a:uFillTx/>
                <a:latin typeface="华文楷体" panose="02010600040101010101" pitchFamily="2" charset="-122"/>
                <a:ea typeface="华文楷体" panose="02010600040101010101" pitchFamily="2" charset="-122"/>
                <a:sym typeface="Noto Sans CJK SC Medium"/>
              </a:rPr>
              <a:t>下图</a:t>
            </a:r>
            <a:r>
              <a:rPr kumimoji="0" lang="en-US" altLang="zh-CN" sz="1800" b="1" i="0" u="none" strike="noStrike" cap="none" spc="0" normalizeH="0" baseline="0" dirty="0">
                <a:ln>
                  <a:noFill/>
                </a:ln>
                <a:solidFill>
                  <a:schemeClr val="accent1">
                    <a:lumMod val="50000"/>
                  </a:schemeClr>
                </a:solidFill>
                <a:effectLst/>
                <a:uFillTx/>
                <a:latin typeface="华文楷体" panose="02010600040101010101" pitchFamily="2" charset="-122"/>
                <a:ea typeface="华文楷体" panose="02010600040101010101" pitchFamily="2" charset="-122"/>
                <a:sym typeface="Noto Sans CJK SC Medium"/>
              </a:rPr>
              <a:t>24</a:t>
            </a:r>
            <a:r>
              <a:rPr lang="zh-CN" altLang="en-US" b="1" dirty="0">
                <a:solidFill>
                  <a:schemeClr val="accent1">
                    <a:lumMod val="50000"/>
                  </a:schemeClr>
                </a:solidFill>
                <a:latin typeface="华文楷体" panose="02010600040101010101" pitchFamily="2" charset="-122"/>
                <a:ea typeface="华文楷体" panose="02010600040101010101" pitchFamily="2" charset="-122"/>
              </a:rPr>
              <a:t>是模型预测的值与实际值的折线图。</a:t>
            </a:r>
            <a:endParaRPr lang="en-US" altLang="zh-CN" b="1" dirty="0">
              <a:solidFill>
                <a:schemeClr val="accent1">
                  <a:lumMod val="50000"/>
                </a:schemeClr>
              </a:solidFill>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从图中可以看出模型在股价平稳阶段具有较强的预测性，相差较少；但在波动性较高的时段，存在较大的误差。为提高精确率，我们采用优化算法进行优化如下一页所示。</a:t>
            </a:r>
          </a:p>
        </p:txBody>
      </p:sp>
    </p:spTree>
    <p:extLst>
      <p:ext uri="{BB962C8B-B14F-4D97-AF65-F5344CB8AC3E}">
        <p14:creationId xmlns:p14="http://schemas.microsoft.com/office/powerpoint/2010/main" val="1998076101"/>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DEE7D458-BE6E-4CBF-B135-4FEE73155687}"/>
              </a:ext>
            </a:extLst>
          </p:cNvPr>
          <p:cNvGraphicFramePr>
            <a:graphicFrameLocks noChangeAspect="1"/>
          </p:cNvGraphicFramePr>
          <p:nvPr>
            <p:extLst>
              <p:ext uri="{D42A27DB-BD31-4B8C-83A1-F6EECF244321}">
                <p14:modId xmlns:p14="http://schemas.microsoft.com/office/powerpoint/2010/main" val="4286164934"/>
              </p:ext>
            </p:extLst>
          </p:nvPr>
        </p:nvGraphicFramePr>
        <p:xfrm>
          <a:off x="74180" y="995573"/>
          <a:ext cx="6021819" cy="3899700"/>
        </p:xfrm>
        <a:graphic>
          <a:graphicData uri="http://schemas.openxmlformats.org/presentationml/2006/ole">
            <mc:AlternateContent xmlns:mc="http://schemas.openxmlformats.org/markup-compatibility/2006">
              <mc:Choice xmlns:v="urn:schemas-microsoft-com:vml" Requires="v">
                <p:oleObj spid="_x0000_s11823" name="Equation" r:id="rId4" imgW="5871984" imgH="3796846" progId="Equation.DSMT4">
                  <p:embed/>
                </p:oleObj>
              </mc:Choice>
              <mc:Fallback>
                <p:oleObj name="Equation" r:id="rId4" imgW="5871984" imgH="3796846" progId="Equation.DSMT4">
                  <p:embed/>
                  <p:pic>
                    <p:nvPicPr>
                      <p:cNvPr id="0" name=""/>
                      <p:cNvPicPr/>
                      <p:nvPr/>
                    </p:nvPicPr>
                    <p:blipFill>
                      <a:blip r:embed="rId5"/>
                      <a:stretch>
                        <a:fillRect/>
                      </a:stretch>
                    </p:blipFill>
                    <p:spPr>
                      <a:xfrm>
                        <a:off x="74180" y="995573"/>
                        <a:ext cx="6021819" cy="3899700"/>
                      </a:xfrm>
                      <a:prstGeom prst="rect">
                        <a:avLst/>
                      </a:prstGeom>
                      <a:ln w="19050">
                        <a:solidFill>
                          <a:srgbClr val="FF0000"/>
                        </a:solidFill>
                      </a:ln>
                    </p:spPr>
                  </p:pic>
                </p:oleObj>
              </mc:Fallback>
            </mc:AlternateContent>
          </a:graphicData>
        </a:graphic>
      </p:graphicFrame>
      <p:sp>
        <p:nvSpPr>
          <p:cNvPr id="5" name="文本框 4">
            <a:extLst>
              <a:ext uri="{FF2B5EF4-FFF2-40B4-BE49-F238E27FC236}">
                <a16:creationId xmlns:a16="http://schemas.microsoft.com/office/drawing/2014/main" id="{D7FA6F1D-56B5-4721-9585-52EB5CF9F3D4}"/>
              </a:ext>
            </a:extLst>
          </p:cNvPr>
          <p:cNvSpPr txBox="1"/>
          <p:nvPr/>
        </p:nvSpPr>
        <p:spPr>
          <a:xfrm>
            <a:off x="74180" y="702517"/>
            <a:ext cx="2262909"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优化算法：</a:t>
            </a:r>
          </a:p>
        </p:txBody>
      </p:sp>
      <p:sp>
        <p:nvSpPr>
          <p:cNvPr id="6" name="文本框 5">
            <a:extLst>
              <a:ext uri="{FF2B5EF4-FFF2-40B4-BE49-F238E27FC236}">
                <a16:creationId xmlns:a16="http://schemas.microsoft.com/office/drawing/2014/main" id="{AD6AC297-E913-4D8C-BF66-5E8DEC8D0F02}"/>
              </a:ext>
            </a:extLst>
          </p:cNvPr>
          <p:cNvSpPr txBox="1"/>
          <p:nvPr/>
        </p:nvSpPr>
        <p:spPr>
          <a:xfrm>
            <a:off x="0" y="4986716"/>
            <a:ext cx="5103669" cy="166199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accent1">
                    <a:lumMod val="75000"/>
                  </a:schemeClr>
                </a:solidFill>
                <a:latin typeface="华文楷体" panose="02010600040101010101" pitchFamily="2" charset="-122"/>
                <a:ea typeface="华文楷体" panose="02010600040101010101" pitchFamily="2" charset="-122"/>
              </a:rPr>
              <a:t>上</a:t>
            </a:r>
            <a:r>
              <a:rPr kumimoji="0" lang="zh-CN" altLang="en-US" sz="18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边是所用到的优化算法步骤，下面是优化器的重要数学等式：</a:t>
            </a:r>
            <a:endParaRPr kumimoji="0" lang="en-US" altLang="zh-CN" sz="18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accent1">
                  <a:lumMod val="75000"/>
                </a:schemeClr>
              </a:solidFill>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accent1">
                  <a:lumMod val="75000"/>
                </a:schemeClr>
              </a:solidFill>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rPr>
              <a:t>其中，    为公司的股价，    为预测的股价，    为随机噪声。</a:t>
            </a:r>
          </a:p>
        </p:txBody>
      </p:sp>
      <p:graphicFrame>
        <p:nvGraphicFramePr>
          <p:cNvPr id="8" name="对象 7">
            <a:extLst>
              <a:ext uri="{FF2B5EF4-FFF2-40B4-BE49-F238E27FC236}">
                <a16:creationId xmlns:a16="http://schemas.microsoft.com/office/drawing/2014/main" id="{975F8F82-2640-443D-AA34-0EC195C377C9}"/>
              </a:ext>
            </a:extLst>
          </p:cNvPr>
          <p:cNvGraphicFramePr>
            <a:graphicFrameLocks noChangeAspect="1"/>
          </p:cNvGraphicFramePr>
          <p:nvPr>
            <p:extLst>
              <p:ext uri="{D42A27DB-BD31-4B8C-83A1-F6EECF244321}">
                <p14:modId xmlns:p14="http://schemas.microsoft.com/office/powerpoint/2010/main" val="1422242247"/>
              </p:ext>
            </p:extLst>
          </p:nvPr>
        </p:nvGraphicFramePr>
        <p:xfrm>
          <a:off x="116324" y="5365482"/>
          <a:ext cx="1248064" cy="590730"/>
        </p:xfrm>
        <a:graphic>
          <a:graphicData uri="http://schemas.openxmlformats.org/presentationml/2006/ole">
            <mc:AlternateContent xmlns:mc="http://schemas.openxmlformats.org/markup-compatibility/2006">
              <mc:Choice xmlns:v="urn:schemas-microsoft-com:vml" Requires="v">
                <p:oleObj spid="_x0000_s11824" name="Equation" r:id="rId6" imgW="684125" imgH="324517" progId="Equation.DSMT4">
                  <p:embed/>
                </p:oleObj>
              </mc:Choice>
              <mc:Fallback>
                <p:oleObj name="Equation" r:id="rId6" imgW="684125" imgH="324517" progId="Equation.DSMT4">
                  <p:embed/>
                  <p:pic>
                    <p:nvPicPr>
                      <p:cNvPr id="0" name=""/>
                      <p:cNvPicPr/>
                      <p:nvPr/>
                    </p:nvPicPr>
                    <p:blipFill>
                      <a:blip r:embed="rId7"/>
                      <a:stretch>
                        <a:fillRect/>
                      </a:stretch>
                    </p:blipFill>
                    <p:spPr>
                      <a:xfrm>
                        <a:off x="116324" y="5365482"/>
                        <a:ext cx="1248064" cy="59073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13CE334-3FB6-467D-8A74-C8D68548DA68}"/>
              </a:ext>
            </a:extLst>
          </p:cNvPr>
          <p:cNvGraphicFramePr>
            <a:graphicFrameLocks noChangeAspect="1"/>
          </p:cNvGraphicFramePr>
          <p:nvPr>
            <p:extLst>
              <p:ext uri="{D42A27DB-BD31-4B8C-83A1-F6EECF244321}">
                <p14:modId xmlns:p14="http://schemas.microsoft.com/office/powerpoint/2010/main" val="3120548319"/>
              </p:ext>
            </p:extLst>
          </p:nvPr>
        </p:nvGraphicFramePr>
        <p:xfrm>
          <a:off x="1576908" y="5402215"/>
          <a:ext cx="1949852" cy="553997"/>
        </p:xfrm>
        <a:graphic>
          <a:graphicData uri="http://schemas.openxmlformats.org/presentationml/2006/ole">
            <mc:AlternateContent xmlns:mc="http://schemas.openxmlformats.org/markup-compatibility/2006">
              <mc:Choice xmlns:v="urn:schemas-microsoft-com:vml" Requires="v">
                <p:oleObj spid="_x0000_s11825" name="Equation" r:id="rId8" imgW="1140209" imgH="324517" progId="Equation.DSMT4">
                  <p:embed/>
                </p:oleObj>
              </mc:Choice>
              <mc:Fallback>
                <p:oleObj name="Equation" r:id="rId8" imgW="1140209" imgH="324517" progId="Equation.DSMT4">
                  <p:embed/>
                  <p:pic>
                    <p:nvPicPr>
                      <p:cNvPr id="0" name=""/>
                      <p:cNvPicPr/>
                      <p:nvPr/>
                    </p:nvPicPr>
                    <p:blipFill>
                      <a:blip r:embed="rId9"/>
                      <a:stretch>
                        <a:fillRect/>
                      </a:stretch>
                    </p:blipFill>
                    <p:spPr>
                      <a:xfrm>
                        <a:off x="1576908" y="5402215"/>
                        <a:ext cx="1949852" cy="553997"/>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038207F-825F-45BA-8D8A-D26436F723CB}"/>
              </a:ext>
            </a:extLst>
          </p:cNvPr>
          <p:cNvGraphicFramePr>
            <a:graphicFrameLocks noChangeAspect="1"/>
          </p:cNvGraphicFramePr>
          <p:nvPr>
            <p:extLst>
              <p:ext uri="{D42A27DB-BD31-4B8C-83A1-F6EECF244321}">
                <p14:modId xmlns:p14="http://schemas.microsoft.com/office/powerpoint/2010/main" val="79974983"/>
              </p:ext>
            </p:extLst>
          </p:nvPr>
        </p:nvGraphicFramePr>
        <p:xfrm>
          <a:off x="3739280" y="5402215"/>
          <a:ext cx="2308321" cy="553997"/>
        </p:xfrm>
        <a:graphic>
          <a:graphicData uri="http://schemas.openxmlformats.org/presentationml/2006/ole">
            <mc:AlternateContent xmlns:mc="http://schemas.openxmlformats.org/markup-compatibility/2006">
              <mc:Choice xmlns:v="urn:schemas-microsoft-com:vml" Requires="v">
                <p:oleObj spid="_x0000_s11826" name="Equation" r:id="rId10" imgW="1349217" imgH="324517" progId="Equation.DSMT4">
                  <p:embed/>
                </p:oleObj>
              </mc:Choice>
              <mc:Fallback>
                <p:oleObj name="Equation" r:id="rId10" imgW="1349217" imgH="324517" progId="Equation.DSMT4">
                  <p:embed/>
                  <p:pic>
                    <p:nvPicPr>
                      <p:cNvPr id="0" name=""/>
                      <p:cNvPicPr/>
                      <p:nvPr/>
                    </p:nvPicPr>
                    <p:blipFill>
                      <a:blip r:embed="rId11"/>
                      <a:stretch>
                        <a:fillRect/>
                      </a:stretch>
                    </p:blipFill>
                    <p:spPr>
                      <a:xfrm>
                        <a:off x="3739280" y="5402215"/>
                        <a:ext cx="2308321" cy="553997"/>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67B5F1DA-BB2F-44BD-A079-4FDD74B0013C}"/>
              </a:ext>
            </a:extLst>
          </p:cNvPr>
          <p:cNvGraphicFramePr>
            <a:graphicFrameLocks noChangeAspect="1"/>
          </p:cNvGraphicFramePr>
          <p:nvPr>
            <p:extLst>
              <p:ext uri="{D42A27DB-BD31-4B8C-83A1-F6EECF244321}">
                <p14:modId xmlns:p14="http://schemas.microsoft.com/office/powerpoint/2010/main" val="1476985028"/>
              </p:ext>
            </p:extLst>
          </p:nvPr>
        </p:nvGraphicFramePr>
        <p:xfrm>
          <a:off x="587956" y="5922873"/>
          <a:ext cx="304799" cy="465220"/>
        </p:xfrm>
        <a:graphic>
          <a:graphicData uri="http://schemas.openxmlformats.org/presentationml/2006/ole">
            <mc:AlternateContent xmlns:mc="http://schemas.openxmlformats.org/markup-compatibility/2006">
              <mc:Choice xmlns:v="urn:schemas-microsoft-com:vml" Requires="v">
                <p:oleObj spid="_x0000_s11827" name="Equation" r:id="rId12" imgW="180638" imgH="276560" progId="Equation.DSMT4">
                  <p:embed/>
                </p:oleObj>
              </mc:Choice>
              <mc:Fallback>
                <p:oleObj name="Equation" r:id="rId12" imgW="180638" imgH="276560" progId="Equation.DSMT4">
                  <p:embed/>
                  <p:pic>
                    <p:nvPicPr>
                      <p:cNvPr id="0" name=""/>
                      <p:cNvPicPr/>
                      <p:nvPr/>
                    </p:nvPicPr>
                    <p:blipFill>
                      <a:blip r:embed="rId13"/>
                      <a:stretch>
                        <a:fillRect/>
                      </a:stretch>
                    </p:blipFill>
                    <p:spPr>
                      <a:xfrm>
                        <a:off x="587956" y="5922873"/>
                        <a:ext cx="304799" cy="46522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8C801896-4F56-4A79-B7EE-D1EC5EEF4D91}"/>
              </a:ext>
            </a:extLst>
          </p:cNvPr>
          <p:cNvGraphicFramePr>
            <a:graphicFrameLocks noChangeAspect="1"/>
          </p:cNvGraphicFramePr>
          <p:nvPr>
            <p:extLst>
              <p:ext uri="{D42A27DB-BD31-4B8C-83A1-F6EECF244321}">
                <p14:modId xmlns:p14="http://schemas.microsoft.com/office/powerpoint/2010/main" val="40046151"/>
              </p:ext>
            </p:extLst>
          </p:nvPr>
        </p:nvGraphicFramePr>
        <p:xfrm>
          <a:off x="2445615" y="5922873"/>
          <a:ext cx="212437" cy="427789"/>
        </p:xfrm>
        <a:graphic>
          <a:graphicData uri="http://schemas.openxmlformats.org/presentationml/2006/ole">
            <mc:AlternateContent xmlns:mc="http://schemas.openxmlformats.org/markup-compatibility/2006">
              <mc:Choice xmlns:v="urn:schemas-microsoft-com:vml" Requires="v">
                <p:oleObj spid="_x0000_s11828" name="Equation" r:id="rId14" imgW="151908" imgH="267185" progId="Equation.DSMT4">
                  <p:embed/>
                </p:oleObj>
              </mc:Choice>
              <mc:Fallback>
                <p:oleObj name="Equation" r:id="rId14" imgW="151908" imgH="267185" progId="Equation.DSMT4">
                  <p:embed/>
                  <p:pic>
                    <p:nvPicPr>
                      <p:cNvPr id="0" name=""/>
                      <p:cNvPicPr/>
                      <p:nvPr/>
                    </p:nvPicPr>
                    <p:blipFill>
                      <a:blip r:embed="rId15"/>
                      <a:stretch>
                        <a:fillRect/>
                      </a:stretch>
                    </p:blipFill>
                    <p:spPr>
                      <a:xfrm>
                        <a:off x="2445615" y="5922873"/>
                        <a:ext cx="212437" cy="427789"/>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310C1A77-BB0C-42E2-9842-074EE50A8E2A}"/>
              </a:ext>
            </a:extLst>
          </p:cNvPr>
          <p:cNvGraphicFramePr>
            <a:graphicFrameLocks noChangeAspect="1"/>
          </p:cNvGraphicFramePr>
          <p:nvPr>
            <p:extLst>
              <p:ext uri="{D42A27DB-BD31-4B8C-83A1-F6EECF244321}">
                <p14:modId xmlns:p14="http://schemas.microsoft.com/office/powerpoint/2010/main" val="1437715952"/>
              </p:ext>
            </p:extLst>
          </p:nvPr>
        </p:nvGraphicFramePr>
        <p:xfrm>
          <a:off x="4292371" y="5956212"/>
          <a:ext cx="304798" cy="457197"/>
        </p:xfrm>
        <a:graphic>
          <a:graphicData uri="http://schemas.openxmlformats.org/presentationml/2006/ole">
            <mc:AlternateContent xmlns:mc="http://schemas.openxmlformats.org/markup-compatibility/2006">
              <mc:Choice xmlns:v="urn:schemas-microsoft-com:vml" Requires="v">
                <p:oleObj spid="_x0000_s11829" name="Equation" r:id="rId16" imgW="151908" imgH="228965" progId="Equation.DSMT4">
                  <p:embed/>
                </p:oleObj>
              </mc:Choice>
              <mc:Fallback>
                <p:oleObj name="Equation" r:id="rId16" imgW="151908" imgH="228965" progId="Equation.DSMT4">
                  <p:embed/>
                  <p:pic>
                    <p:nvPicPr>
                      <p:cNvPr id="0" name=""/>
                      <p:cNvPicPr/>
                      <p:nvPr/>
                    </p:nvPicPr>
                    <p:blipFill>
                      <a:blip r:embed="rId17"/>
                      <a:stretch>
                        <a:fillRect/>
                      </a:stretch>
                    </p:blipFill>
                    <p:spPr>
                      <a:xfrm>
                        <a:off x="4292371" y="5956212"/>
                        <a:ext cx="304798" cy="457197"/>
                      </a:xfrm>
                      <a:prstGeom prst="rect">
                        <a:avLst/>
                      </a:prstGeom>
                    </p:spPr>
                  </p:pic>
                </p:oleObj>
              </mc:Fallback>
            </mc:AlternateContent>
          </a:graphicData>
        </a:graphic>
      </p:graphicFrame>
      <p:pic>
        <p:nvPicPr>
          <p:cNvPr id="22" name="图片 21">
            <a:extLst>
              <a:ext uri="{FF2B5EF4-FFF2-40B4-BE49-F238E27FC236}">
                <a16:creationId xmlns:a16="http://schemas.microsoft.com/office/drawing/2014/main" id="{AAD7D054-03CB-44BA-AB21-3A05A79898A1}"/>
              </a:ext>
            </a:extLst>
          </p:cNvPr>
          <p:cNvPicPr>
            <a:picLocks noChangeAspect="1"/>
          </p:cNvPicPr>
          <p:nvPr/>
        </p:nvPicPr>
        <p:blipFill>
          <a:blip r:embed="rId18"/>
          <a:stretch>
            <a:fillRect/>
          </a:stretch>
        </p:blipFill>
        <p:spPr>
          <a:xfrm>
            <a:off x="6120167" y="2993263"/>
            <a:ext cx="6021819" cy="3749281"/>
          </a:xfrm>
          <a:prstGeom prst="rect">
            <a:avLst/>
          </a:prstGeom>
        </p:spPr>
      </p:pic>
      <p:sp>
        <p:nvSpPr>
          <p:cNvPr id="20" name="文本框 19">
            <a:extLst>
              <a:ext uri="{FF2B5EF4-FFF2-40B4-BE49-F238E27FC236}">
                <a16:creationId xmlns:a16="http://schemas.microsoft.com/office/drawing/2014/main" id="{FA28D5D9-0B51-4E74-BD9B-A0708800A49D}"/>
              </a:ext>
            </a:extLst>
          </p:cNvPr>
          <p:cNvSpPr txBox="1"/>
          <p:nvPr/>
        </p:nvSpPr>
        <p:spPr>
          <a:xfrm>
            <a:off x="6414952" y="1117699"/>
            <a:ext cx="5435303" cy="11079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下图</a:t>
            </a:r>
            <a:r>
              <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25</a:t>
            </a: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是优化算法优化后的模型预测的值与实际值。</a:t>
            </a: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从图中可以看出，优化后的模型更能捕捉到高波动率阶段。（</a:t>
            </a:r>
            <a:r>
              <a:rPr lang="zh-CN" altLang="en-US" sz="1600" b="1" dirty="0">
                <a:latin typeface="华文楷体" panose="02010600040101010101" pitchFamily="2" charset="-122"/>
                <a:ea typeface="华文楷体" panose="02010600040101010101" pitchFamily="2" charset="-122"/>
              </a:rPr>
              <a:t>红线是实际；黑色是优化器优化</a:t>
            </a:r>
            <a:r>
              <a:rPr lang="en-US" altLang="zh-CN" sz="1600" b="1" dirty="0">
                <a:latin typeface="华文楷体" panose="02010600040101010101" pitchFamily="2" charset="-122"/>
                <a:ea typeface="华文楷体" panose="02010600040101010101" pitchFamily="2" charset="-122"/>
              </a:rPr>
              <a:t>50</a:t>
            </a:r>
            <a:r>
              <a:rPr lang="zh-CN" altLang="en-US" sz="1600" b="1" dirty="0">
                <a:latin typeface="华文楷体" panose="02010600040101010101" pitchFamily="2" charset="-122"/>
                <a:ea typeface="华文楷体" panose="02010600040101010101" pitchFamily="2" charset="-122"/>
              </a:rPr>
              <a:t>次的线；蓝色线是优化后的线</a:t>
            </a:r>
            <a:r>
              <a:rPr lang="zh-CN" altLang="en-US" dirty="0">
                <a:latin typeface="华文楷体" panose="02010600040101010101" pitchFamily="2" charset="-122"/>
                <a:ea typeface="华文楷体" panose="02010600040101010101" pitchFamily="2" charset="-122"/>
              </a:rPr>
              <a:t>）</a:t>
            </a:r>
            <a:endPar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p:txBody>
      </p:sp>
      <p:sp>
        <p:nvSpPr>
          <p:cNvPr id="25" name="文本框 24">
            <a:extLst>
              <a:ext uri="{FF2B5EF4-FFF2-40B4-BE49-F238E27FC236}">
                <a16:creationId xmlns:a16="http://schemas.microsoft.com/office/drawing/2014/main" id="{B5E2787F-FD74-4CAD-9C69-A6AF10CAE32D}"/>
              </a:ext>
            </a:extLst>
          </p:cNvPr>
          <p:cNvSpPr txBox="1"/>
          <p:nvPr/>
        </p:nvSpPr>
        <p:spPr>
          <a:xfrm>
            <a:off x="6414952" y="2654709"/>
            <a:ext cx="3944216" cy="33855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图</a:t>
            </a:r>
            <a:r>
              <a:rPr lang="en-US" altLang="zh-CN" sz="1600" b="1" dirty="0">
                <a:solidFill>
                  <a:schemeClr val="accent4">
                    <a:lumMod val="60000"/>
                    <a:lumOff val="40000"/>
                  </a:schemeClr>
                </a:solidFill>
                <a:latin typeface="华文楷体" panose="02010600040101010101" pitchFamily="2" charset="-122"/>
                <a:ea typeface="华文楷体" panose="02010600040101010101" pitchFamily="2" charset="-122"/>
              </a:rPr>
              <a:t>25</a:t>
            </a:r>
            <a:r>
              <a:rPr lang="zh-CN" altLang="en-US" sz="1600" b="1" dirty="0">
                <a:solidFill>
                  <a:schemeClr val="accent4">
                    <a:lumMod val="60000"/>
                    <a:lumOff val="40000"/>
                  </a:schemeClr>
                </a:solidFill>
                <a:latin typeface="华文楷体" panose="02010600040101010101" pitchFamily="2" charset="-122"/>
                <a:ea typeface="华文楷体" panose="02010600040101010101" pitchFamily="2" charset="-122"/>
              </a:rPr>
              <a:t>：优化后的模型预测的值与实际值</a:t>
            </a:r>
          </a:p>
        </p:txBody>
      </p:sp>
    </p:spTree>
    <p:extLst>
      <p:ext uri="{BB962C8B-B14F-4D97-AF65-F5344CB8AC3E}">
        <p14:creationId xmlns:p14="http://schemas.microsoft.com/office/powerpoint/2010/main" val="1887150588"/>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4252F9C2-46D6-4B5B-9EE4-A1EC3753A486}"/>
              </a:ext>
            </a:extLst>
          </p:cNvPr>
          <p:cNvSpPr txBox="1"/>
          <p:nvPr/>
        </p:nvSpPr>
        <p:spPr>
          <a:xfrm>
            <a:off x="201184" y="754094"/>
            <a:ext cx="5384800" cy="46827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r>
              <a:rPr lang="zh-CN" altLang="en-US" b="1" dirty="0">
                <a:solidFill>
                  <a:srgbClr val="FF0000"/>
                </a:solidFill>
                <a:latin typeface="华文楷体" panose="02010600040101010101" pitchFamily="2" charset="-122"/>
                <a:ea typeface="华文楷体" panose="02010600040101010101" pitchFamily="2" charset="-122"/>
              </a:rPr>
              <a:t>模型预期结果分析：</a:t>
            </a:r>
            <a:endParaRPr lang="zh-CN" altLang="en-US"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FC530EA9-B01E-4C3A-A044-DE4C9B042B04}"/>
              </a:ext>
            </a:extLst>
          </p:cNvPr>
          <p:cNvSpPr txBox="1"/>
          <p:nvPr/>
        </p:nvSpPr>
        <p:spPr>
          <a:xfrm>
            <a:off x="201185" y="1348627"/>
            <a:ext cx="5700852" cy="397031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如果全部取各个指标的历史数据平均值，则求得的股价为</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24.84</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，同时根据随机波动，取</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24.84</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的波动上边界，求得股价区间为：</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[24.84</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32.20]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en-US" sz="1800" kern="100" dirty="0">
                <a:effectLst/>
                <a:latin typeface="华文楷体" panose="02010600040101010101" pitchFamily="2" charset="-122"/>
                <a:ea typeface="华文楷体" panose="02010600040101010101" pitchFamily="2" charset="-122"/>
                <a:cs typeface="Times New Roman" panose="02020603050405020304" pitchFamily="18" charset="0"/>
              </a:rPr>
              <a:t>右</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26</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是模拟</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10000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次随机波动的股价变动图。采用上边界的原因是：各指标的平均值已经是业务恢复后的最低值，由于公司即</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2017</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年后持续走好。</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再取</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2016</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年后公司持续增长后的指标，对</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2017</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年至</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2021Q3</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期间的各指标进行平均，求得股价为：</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26.73</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。同样进行</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10000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次随机模拟，得到区间为</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[26.73, 34.32]</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。随机模拟图如</a:t>
            </a:r>
            <a:r>
              <a:rPr lang="zh-CN" altLang="en-US" sz="1800" kern="100" dirty="0">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27</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所示：</a:t>
            </a:r>
            <a:endPar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FEA4C703-72EF-444E-BC51-DA36AEEA1689}"/>
              </a:ext>
            </a:extLst>
          </p:cNvPr>
          <p:cNvPicPr>
            <a:picLocks noChangeAspect="1"/>
          </p:cNvPicPr>
          <p:nvPr/>
        </p:nvPicPr>
        <p:blipFill>
          <a:blip r:embed="rId3"/>
          <a:stretch>
            <a:fillRect/>
          </a:stretch>
        </p:blipFill>
        <p:spPr>
          <a:xfrm>
            <a:off x="6216073" y="837221"/>
            <a:ext cx="5975927" cy="3236015"/>
          </a:xfrm>
          <a:prstGeom prst="rect">
            <a:avLst/>
          </a:prstGeom>
        </p:spPr>
      </p:pic>
      <p:sp>
        <p:nvSpPr>
          <p:cNvPr id="7" name="文本框 6">
            <a:extLst>
              <a:ext uri="{FF2B5EF4-FFF2-40B4-BE49-F238E27FC236}">
                <a16:creationId xmlns:a16="http://schemas.microsoft.com/office/drawing/2014/main" id="{23524E64-802E-4268-87D6-2065BBAD0D07}"/>
              </a:ext>
            </a:extLst>
          </p:cNvPr>
          <p:cNvSpPr txBox="1"/>
          <p:nvPr/>
        </p:nvSpPr>
        <p:spPr>
          <a:xfrm>
            <a:off x="6498370" y="781019"/>
            <a:ext cx="4174836"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图</a:t>
            </a:r>
            <a:r>
              <a:rPr kumimoji="0" lang="en-US" altLang="zh-CN"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26</a:t>
            </a: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：模拟</a:t>
            </a:r>
            <a:r>
              <a:rPr kumimoji="0" lang="en-US" altLang="zh-CN"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10000</a:t>
            </a: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次随机波动的股价变动图</a:t>
            </a:r>
          </a:p>
        </p:txBody>
      </p:sp>
      <p:pic>
        <p:nvPicPr>
          <p:cNvPr id="16" name="图片 15">
            <a:extLst>
              <a:ext uri="{FF2B5EF4-FFF2-40B4-BE49-F238E27FC236}">
                <a16:creationId xmlns:a16="http://schemas.microsoft.com/office/drawing/2014/main" id="{B5C6A8DD-0899-4B30-A8B5-11D0D3784344}"/>
              </a:ext>
            </a:extLst>
          </p:cNvPr>
          <p:cNvPicPr>
            <a:picLocks noChangeAspect="1"/>
          </p:cNvPicPr>
          <p:nvPr/>
        </p:nvPicPr>
        <p:blipFill>
          <a:blip r:embed="rId4"/>
          <a:stretch>
            <a:fillRect/>
          </a:stretch>
        </p:blipFill>
        <p:spPr>
          <a:xfrm>
            <a:off x="6216074" y="4073236"/>
            <a:ext cx="5975926" cy="2759663"/>
          </a:xfrm>
          <a:prstGeom prst="rect">
            <a:avLst/>
          </a:prstGeom>
        </p:spPr>
      </p:pic>
      <p:sp>
        <p:nvSpPr>
          <p:cNvPr id="18" name="文本框 17">
            <a:extLst>
              <a:ext uri="{FF2B5EF4-FFF2-40B4-BE49-F238E27FC236}">
                <a16:creationId xmlns:a16="http://schemas.microsoft.com/office/drawing/2014/main" id="{A4E22A77-84C8-453B-A89B-5A71F2F67A01}"/>
              </a:ext>
            </a:extLst>
          </p:cNvPr>
          <p:cNvSpPr txBox="1"/>
          <p:nvPr/>
        </p:nvSpPr>
        <p:spPr>
          <a:xfrm>
            <a:off x="6532126" y="3987373"/>
            <a:ext cx="4174836"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图</a:t>
            </a:r>
            <a:r>
              <a:rPr kumimoji="0" lang="en-US" altLang="zh-CN"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27</a:t>
            </a: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：模拟</a:t>
            </a:r>
            <a:r>
              <a:rPr kumimoji="0" lang="en-US" altLang="zh-CN"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10000</a:t>
            </a: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次随机波动的股价变动图</a:t>
            </a:r>
          </a:p>
        </p:txBody>
      </p:sp>
    </p:spTree>
    <p:extLst>
      <p:ext uri="{BB962C8B-B14F-4D97-AF65-F5344CB8AC3E}">
        <p14:creationId xmlns:p14="http://schemas.microsoft.com/office/powerpoint/2010/main" val="1337728787"/>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4252F9C2-46D6-4B5B-9EE4-A1EC3753A486}"/>
              </a:ext>
            </a:extLst>
          </p:cNvPr>
          <p:cNvSpPr txBox="1"/>
          <p:nvPr/>
        </p:nvSpPr>
        <p:spPr>
          <a:xfrm>
            <a:off x="201184" y="754094"/>
            <a:ext cx="5384800" cy="46827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r>
              <a:rPr lang="zh-CN" altLang="en-US" b="1" dirty="0">
                <a:solidFill>
                  <a:srgbClr val="FF0000"/>
                </a:solidFill>
                <a:latin typeface="华文楷体" panose="02010600040101010101" pitchFamily="2" charset="-122"/>
                <a:ea typeface="华文楷体" panose="02010600040101010101" pitchFamily="2" charset="-122"/>
              </a:rPr>
              <a:t>模型预期结果分析：</a:t>
            </a:r>
            <a:endParaRPr lang="zh-CN" altLang="en-US" dirty="0">
              <a:latin typeface="华文楷体" panose="02010600040101010101" pitchFamily="2" charset="-122"/>
              <a:ea typeface="华文楷体" panose="02010600040101010101" pitchFamily="2" charset="-122"/>
            </a:endParaRPr>
          </a:p>
        </p:txBody>
      </p:sp>
      <p:sp>
        <p:nvSpPr>
          <p:cNvPr id="8" name="文本框 7">
            <a:extLst>
              <a:ext uri="{FF2B5EF4-FFF2-40B4-BE49-F238E27FC236}">
                <a16:creationId xmlns:a16="http://schemas.microsoft.com/office/drawing/2014/main" id="{FC530EA9-B01E-4C3A-A044-DE4C9B042B04}"/>
              </a:ext>
            </a:extLst>
          </p:cNvPr>
          <p:cNvSpPr txBox="1"/>
          <p:nvPr/>
        </p:nvSpPr>
        <p:spPr>
          <a:xfrm>
            <a:off x="201185" y="1348627"/>
            <a:ext cx="5700852" cy="175432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just">
              <a:buFont typeface="Arial" panose="020B0604020202020204" pitchFamily="34" charset="0"/>
              <a:buChar char="•"/>
            </a:pP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如果</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2021</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年第四季度和</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2022</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年第一季度各项收益指标变动状况与</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2021</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年前三个季度的增长相同，那么得到股价为：</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82.70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。那么取区间的下边界，得到区间为</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[74.84</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82.70]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。随机模拟图如</a:t>
            </a:r>
            <a:r>
              <a:rPr lang="zh-CN" altLang="en-US" sz="1800" kern="100" dirty="0">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28</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所示：</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endPar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23524E64-802E-4268-87D6-2065BBAD0D07}"/>
              </a:ext>
            </a:extLst>
          </p:cNvPr>
          <p:cNvSpPr txBox="1"/>
          <p:nvPr/>
        </p:nvSpPr>
        <p:spPr>
          <a:xfrm>
            <a:off x="383897" y="2906486"/>
            <a:ext cx="4174836"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图</a:t>
            </a:r>
            <a:r>
              <a:rPr kumimoji="0" lang="en-US" altLang="zh-CN"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28</a:t>
            </a: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：模拟</a:t>
            </a:r>
            <a:r>
              <a:rPr kumimoji="0" lang="en-US" altLang="zh-CN"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10000</a:t>
            </a: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次随机波动的股价变动图</a:t>
            </a:r>
          </a:p>
        </p:txBody>
      </p:sp>
      <p:pic>
        <p:nvPicPr>
          <p:cNvPr id="13" name="图片 12">
            <a:extLst>
              <a:ext uri="{FF2B5EF4-FFF2-40B4-BE49-F238E27FC236}">
                <a16:creationId xmlns:a16="http://schemas.microsoft.com/office/drawing/2014/main" id="{4EFB78F4-1ED0-4B01-BCEB-1ADE5B89CC5C}"/>
              </a:ext>
            </a:extLst>
          </p:cNvPr>
          <p:cNvPicPr>
            <a:picLocks noChangeAspect="1"/>
          </p:cNvPicPr>
          <p:nvPr/>
        </p:nvPicPr>
        <p:blipFill>
          <a:blip r:embed="rId3"/>
          <a:stretch>
            <a:fillRect/>
          </a:stretch>
        </p:blipFill>
        <p:spPr>
          <a:xfrm>
            <a:off x="-2" y="3124154"/>
            <a:ext cx="6065308" cy="3733846"/>
          </a:xfrm>
          <a:prstGeom prst="rect">
            <a:avLst/>
          </a:prstGeom>
        </p:spPr>
      </p:pic>
      <p:sp>
        <p:nvSpPr>
          <p:cNvPr id="5" name="文本框 4">
            <a:extLst>
              <a:ext uri="{FF2B5EF4-FFF2-40B4-BE49-F238E27FC236}">
                <a16:creationId xmlns:a16="http://schemas.microsoft.com/office/drawing/2014/main" id="{B9E77916-2BDD-4E30-BF43-EF1B2658355C}"/>
              </a:ext>
            </a:extLst>
          </p:cNvPr>
          <p:cNvSpPr txBox="1"/>
          <p:nvPr/>
        </p:nvSpPr>
        <p:spPr>
          <a:xfrm>
            <a:off x="6887344" y="977959"/>
            <a:ext cx="4920759" cy="27699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最后结果总结：</a:t>
            </a:r>
            <a:endParaRPr kumimoji="0" lang="en-US" altLang="zh-CN"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公司各指标超过</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2021</a:t>
            </a: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年前三个季度，则股价在</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[82.70,+]</a:t>
            </a: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；当各项指标大于</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2016</a:t>
            </a: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年以来的平均、低于</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2021</a:t>
            </a: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年前三个季度，则股价在</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[34.32,74.84]</a:t>
            </a: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，这正是此方法的公司价值。因为受多重因素影响，增速有所回落。由于公司自去年</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12</a:t>
            </a: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月低开始产品进行提价，提价过程较长，短期影响渠道利润。另外去年下半年以来，整体宏观消费需求的疲软也影响了短期增速，故选定股价区间为</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[74.84</a:t>
            </a: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82.70]</a:t>
            </a: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zh-CN" altLang="en-US" sz="1800" b="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endParaRPr>
          </a:p>
        </p:txBody>
      </p:sp>
    </p:spTree>
    <p:extLst>
      <p:ext uri="{BB962C8B-B14F-4D97-AF65-F5344CB8AC3E}">
        <p14:creationId xmlns:p14="http://schemas.microsoft.com/office/powerpoint/2010/main" val="2165569355"/>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86A3DDD2-4119-43A9-A2DB-F67A5126F1BD}"/>
              </a:ext>
            </a:extLst>
          </p:cNvPr>
          <p:cNvSpPr txBox="1"/>
          <p:nvPr/>
        </p:nvSpPr>
        <p:spPr>
          <a:xfrm>
            <a:off x="201184" y="686462"/>
            <a:ext cx="11515429" cy="46827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dirty="0">
                <a:solidFill>
                  <a:srgbClr val="FF0000"/>
                </a:solidFill>
                <a:latin typeface="华文楷体" panose="02010600040101010101" pitchFamily="2" charset="-122"/>
                <a:ea typeface="华文楷体" panose="02010600040101010101" pitchFamily="2" charset="-122"/>
              </a:rPr>
              <a:t>假设</a:t>
            </a:r>
            <a:r>
              <a:rPr lang="en-US" altLang="zh-CN" dirty="0">
                <a:solidFill>
                  <a:srgbClr val="FF0000"/>
                </a:solidFill>
                <a:latin typeface="华文楷体" panose="02010600040101010101" pitchFamily="2" charset="-122"/>
                <a:ea typeface="华文楷体" panose="02010600040101010101" pitchFamily="2" charset="-122"/>
              </a:rPr>
              <a:t>3</a:t>
            </a:r>
            <a:r>
              <a:rPr lang="zh-CN" altLang="en-US" dirty="0">
                <a:solidFill>
                  <a:srgbClr val="FF0000"/>
                </a:solidFill>
                <a:latin typeface="华文楷体" panose="02010600040101010101" pitchFamily="2" charset="-122"/>
                <a:ea typeface="华文楷体" panose="02010600040101010101" pitchFamily="2" charset="-122"/>
              </a:rPr>
              <a:t>：公司的股价能被设计成一种模糊实物期权。</a:t>
            </a:r>
          </a:p>
        </p:txBody>
      </p:sp>
      <p:sp>
        <p:nvSpPr>
          <p:cNvPr id="10" name="文本框 9">
            <a:extLst>
              <a:ext uri="{FF2B5EF4-FFF2-40B4-BE49-F238E27FC236}">
                <a16:creationId xmlns:a16="http://schemas.microsoft.com/office/drawing/2014/main" id="{CEDE81BB-D395-462C-81E7-1D81A6F5D466}"/>
              </a:ext>
            </a:extLst>
          </p:cNvPr>
          <p:cNvSpPr txBox="1"/>
          <p:nvPr/>
        </p:nvSpPr>
        <p:spPr>
          <a:xfrm>
            <a:off x="303791" y="1200453"/>
            <a:ext cx="11310213"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由于上节主要通过多因子来预估股票价格的未来值，得到的是一个区间，那么折现现在呢？为此我们将股票看成是一种实物，采用模糊实物期权对股票的价值进行定价。公司股票价格作为标的物，敲定价格为机会成本，即公司股票现在价格。定价方法中涉及到模糊理论和实物期权理论。</a:t>
            </a:r>
          </a:p>
        </p:txBody>
      </p:sp>
      <p:sp>
        <p:nvSpPr>
          <p:cNvPr id="11" name="文本框 10">
            <a:extLst>
              <a:ext uri="{FF2B5EF4-FFF2-40B4-BE49-F238E27FC236}">
                <a16:creationId xmlns:a16="http://schemas.microsoft.com/office/drawing/2014/main" id="{21E03A92-5DF4-4CBA-BF10-FF03BA014729}"/>
              </a:ext>
            </a:extLst>
          </p:cNvPr>
          <p:cNvSpPr txBox="1"/>
          <p:nvPr/>
        </p:nvSpPr>
        <p:spPr>
          <a:xfrm>
            <a:off x="303791" y="2152165"/>
            <a:ext cx="5792209" cy="360098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模糊理论介绍：</a:t>
            </a:r>
            <a:endParaRPr kumimoji="0" lang="en-US" altLang="zh-CN" sz="1800" b="1"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定义</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 设模糊数     的隶属密度函数为：</a:t>
            </a: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则称    为一个核           、左宽度为   、右宽度为    的梯形模糊数，记为                          。图形如下所示。</a:t>
            </a:r>
            <a:endParaRPr kumimoji="0" lang="en-US" altLang="zh-CN" sz="180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p:txBody>
      </p:sp>
      <p:graphicFrame>
        <p:nvGraphicFramePr>
          <p:cNvPr id="13" name="对象 12">
            <a:extLst>
              <a:ext uri="{FF2B5EF4-FFF2-40B4-BE49-F238E27FC236}">
                <a16:creationId xmlns:a16="http://schemas.microsoft.com/office/drawing/2014/main" id="{77DE4E69-417A-44FC-9AFF-54DDA66DCFE4}"/>
              </a:ext>
            </a:extLst>
          </p:cNvPr>
          <p:cNvGraphicFramePr>
            <a:graphicFrameLocks noChangeAspect="1"/>
          </p:cNvGraphicFramePr>
          <p:nvPr>
            <p:extLst>
              <p:ext uri="{D42A27DB-BD31-4B8C-83A1-F6EECF244321}">
                <p14:modId xmlns:p14="http://schemas.microsoft.com/office/powerpoint/2010/main" val="907332067"/>
              </p:ext>
            </p:extLst>
          </p:nvPr>
        </p:nvGraphicFramePr>
        <p:xfrm>
          <a:off x="2122054" y="2314196"/>
          <a:ext cx="223981" cy="391967"/>
        </p:xfrm>
        <a:graphic>
          <a:graphicData uri="http://schemas.openxmlformats.org/presentationml/2006/ole">
            <mc:AlternateContent xmlns:mc="http://schemas.openxmlformats.org/markup-compatibility/2006">
              <mc:Choice xmlns:v="urn:schemas-microsoft-com:vml" Requires="v">
                <p:oleObj spid="_x0000_s14213" name="Equation" r:id="rId4" imgW="151908" imgH="267185" progId="Equation.DSMT4">
                  <p:embed/>
                </p:oleObj>
              </mc:Choice>
              <mc:Fallback>
                <p:oleObj name="Equation" r:id="rId4" imgW="151908" imgH="267185" progId="Equation.DSMT4">
                  <p:embed/>
                  <p:pic>
                    <p:nvPicPr>
                      <p:cNvPr id="0" name=""/>
                      <p:cNvPicPr/>
                      <p:nvPr/>
                    </p:nvPicPr>
                    <p:blipFill>
                      <a:blip r:embed="rId5"/>
                      <a:stretch>
                        <a:fillRect/>
                      </a:stretch>
                    </p:blipFill>
                    <p:spPr>
                      <a:xfrm>
                        <a:off x="2122054" y="2314196"/>
                        <a:ext cx="223981" cy="391967"/>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36E9B0F2-7FED-447E-8974-4ED9DD84C654}"/>
              </a:ext>
            </a:extLst>
          </p:cNvPr>
          <p:cNvGraphicFramePr>
            <a:graphicFrameLocks noChangeAspect="1"/>
          </p:cNvGraphicFramePr>
          <p:nvPr>
            <p:extLst>
              <p:ext uri="{D42A27DB-BD31-4B8C-83A1-F6EECF244321}">
                <p14:modId xmlns:p14="http://schemas.microsoft.com/office/powerpoint/2010/main" val="3549609541"/>
              </p:ext>
            </p:extLst>
          </p:nvPr>
        </p:nvGraphicFramePr>
        <p:xfrm>
          <a:off x="507905" y="2788599"/>
          <a:ext cx="3676259" cy="1363239"/>
        </p:xfrm>
        <a:graphic>
          <a:graphicData uri="http://schemas.openxmlformats.org/presentationml/2006/ole">
            <mc:AlternateContent xmlns:mc="http://schemas.openxmlformats.org/markup-compatibility/2006">
              <mc:Choice xmlns:v="urn:schemas-microsoft-com:vml" Requires="v">
                <p:oleObj spid="_x0000_s14214" name="Equation" r:id="rId6" imgW="2470392" imgH="915858" progId="Equation.DSMT4">
                  <p:embed/>
                </p:oleObj>
              </mc:Choice>
              <mc:Fallback>
                <p:oleObj name="Equation" r:id="rId6" imgW="2470392" imgH="915858" progId="Equation.DSMT4">
                  <p:embed/>
                  <p:pic>
                    <p:nvPicPr>
                      <p:cNvPr id="0" name=""/>
                      <p:cNvPicPr/>
                      <p:nvPr/>
                    </p:nvPicPr>
                    <p:blipFill>
                      <a:blip r:embed="rId7"/>
                      <a:stretch>
                        <a:fillRect/>
                      </a:stretch>
                    </p:blipFill>
                    <p:spPr>
                      <a:xfrm>
                        <a:off x="507905" y="2788599"/>
                        <a:ext cx="3676259" cy="1363239"/>
                      </a:xfrm>
                      <a:prstGeom prst="rect">
                        <a:avLst/>
                      </a:prstGeom>
                    </p:spPr>
                  </p:pic>
                </p:oleObj>
              </mc:Fallback>
            </mc:AlternateContent>
          </a:graphicData>
        </a:graphic>
      </p:graphicFrame>
      <p:pic>
        <p:nvPicPr>
          <p:cNvPr id="18" name="图片 17">
            <a:extLst>
              <a:ext uri="{FF2B5EF4-FFF2-40B4-BE49-F238E27FC236}">
                <a16:creationId xmlns:a16="http://schemas.microsoft.com/office/drawing/2014/main" id="{70E229C0-D5D3-43C5-929C-8060E56674D3}"/>
              </a:ext>
            </a:extLst>
          </p:cNvPr>
          <p:cNvPicPr>
            <a:picLocks noChangeAspect="1"/>
          </p:cNvPicPr>
          <p:nvPr/>
        </p:nvPicPr>
        <p:blipFill>
          <a:blip r:embed="rId8"/>
          <a:stretch>
            <a:fillRect/>
          </a:stretch>
        </p:blipFill>
        <p:spPr>
          <a:xfrm>
            <a:off x="493652" y="4938462"/>
            <a:ext cx="3690511" cy="1919537"/>
          </a:xfrm>
          <a:prstGeom prst="rect">
            <a:avLst/>
          </a:prstGeom>
        </p:spPr>
      </p:pic>
      <p:graphicFrame>
        <p:nvGraphicFramePr>
          <p:cNvPr id="44" name="对象 43">
            <a:extLst>
              <a:ext uri="{FF2B5EF4-FFF2-40B4-BE49-F238E27FC236}">
                <a16:creationId xmlns:a16="http://schemas.microsoft.com/office/drawing/2014/main" id="{E2C98271-A9DD-4EAE-9041-D36E6BD27639}"/>
              </a:ext>
            </a:extLst>
          </p:cNvPr>
          <p:cNvGraphicFramePr>
            <a:graphicFrameLocks noChangeAspect="1"/>
          </p:cNvGraphicFramePr>
          <p:nvPr>
            <p:extLst>
              <p:ext uri="{D42A27DB-BD31-4B8C-83A1-F6EECF244321}">
                <p14:modId xmlns:p14="http://schemas.microsoft.com/office/powerpoint/2010/main" val="1479873687"/>
              </p:ext>
            </p:extLst>
          </p:nvPr>
        </p:nvGraphicFramePr>
        <p:xfrm>
          <a:off x="796344" y="4234274"/>
          <a:ext cx="215612" cy="377321"/>
        </p:xfrm>
        <a:graphic>
          <a:graphicData uri="http://schemas.openxmlformats.org/presentationml/2006/ole">
            <mc:AlternateContent xmlns:mc="http://schemas.openxmlformats.org/markup-compatibility/2006">
              <mc:Choice xmlns:v="urn:schemas-microsoft-com:vml" Requires="v">
                <p:oleObj spid="_x0000_s14215" name="Equation" r:id="rId9" imgW="151908" imgH="267185" progId="Equation.DSMT4">
                  <p:embed/>
                </p:oleObj>
              </mc:Choice>
              <mc:Fallback>
                <p:oleObj name="Equation" r:id="rId9" imgW="151908" imgH="267185" progId="Equation.DSMT4">
                  <p:embed/>
                  <p:pic>
                    <p:nvPicPr>
                      <p:cNvPr id="0" name=""/>
                      <p:cNvPicPr/>
                      <p:nvPr/>
                    </p:nvPicPr>
                    <p:blipFill>
                      <a:blip r:embed="rId10"/>
                      <a:stretch>
                        <a:fillRect/>
                      </a:stretch>
                    </p:blipFill>
                    <p:spPr>
                      <a:xfrm>
                        <a:off x="796344" y="4234274"/>
                        <a:ext cx="215612" cy="377321"/>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0752BA7C-2BA4-4F35-8C90-9BF1BD80DAB8}"/>
              </a:ext>
            </a:extLst>
          </p:cNvPr>
          <p:cNvGraphicFramePr>
            <a:graphicFrameLocks noChangeAspect="1"/>
          </p:cNvGraphicFramePr>
          <p:nvPr>
            <p:extLst>
              <p:ext uri="{D42A27DB-BD31-4B8C-83A1-F6EECF244321}">
                <p14:modId xmlns:p14="http://schemas.microsoft.com/office/powerpoint/2010/main" val="2126554608"/>
              </p:ext>
            </p:extLst>
          </p:nvPr>
        </p:nvGraphicFramePr>
        <p:xfrm>
          <a:off x="1903612" y="4311392"/>
          <a:ext cx="660863" cy="300203"/>
        </p:xfrm>
        <a:graphic>
          <a:graphicData uri="http://schemas.openxmlformats.org/presentationml/2006/ole">
            <mc:AlternateContent xmlns:mc="http://schemas.openxmlformats.org/markup-compatibility/2006">
              <mc:Choice xmlns:v="urn:schemas-microsoft-com:vml" Requires="v">
                <p:oleObj spid="_x0000_s14216" name="Equation" r:id="rId11" imgW="503487" imgH="228965" progId="Equation.DSMT4">
                  <p:embed/>
                </p:oleObj>
              </mc:Choice>
              <mc:Fallback>
                <p:oleObj name="Equation" r:id="rId11" imgW="503487" imgH="228965" progId="Equation.DSMT4">
                  <p:embed/>
                  <p:pic>
                    <p:nvPicPr>
                      <p:cNvPr id="0" name=""/>
                      <p:cNvPicPr/>
                      <p:nvPr/>
                    </p:nvPicPr>
                    <p:blipFill>
                      <a:blip r:embed="rId12"/>
                      <a:stretch>
                        <a:fillRect/>
                      </a:stretch>
                    </p:blipFill>
                    <p:spPr>
                      <a:xfrm>
                        <a:off x="1903612" y="4311392"/>
                        <a:ext cx="660863" cy="300203"/>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97388488-C1B8-41ED-A7C6-88A6F917BED8}"/>
              </a:ext>
            </a:extLst>
          </p:cNvPr>
          <p:cNvGraphicFramePr>
            <a:graphicFrameLocks noChangeAspect="1"/>
          </p:cNvGraphicFramePr>
          <p:nvPr>
            <p:extLst>
              <p:ext uri="{D42A27DB-BD31-4B8C-83A1-F6EECF244321}">
                <p14:modId xmlns:p14="http://schemas.microsoft.com/office/powerpoint/2010/main" val="70561219"/>
              </p:ext>
            </p:extLst>
          </p:nvPr>
        </p:nvGraphicFramePr>
        <p:xfrm>
          <a:off x="3634872" y="4248381"/>
          <a:ext cx="341903" cy="452928"/>
        </p:xfrm>
        <a:graphic>
          <a:graphicData uri="http://schemas.openxmlformats.org/presentationml/2006/ole">
            <mc:AlternateContent xmlns:mc="http://schemas.openxmlformats.org/markup-compatibility/2006">
              <mc:Choice xmlns:v="urn:schemas-microsoft-com:vml" Requires="v">
                <p:oleObj spid="_x0000_s14217" name="Equation" r:id="rId13" imgW="123538" imgH="228965" progId="Equation.DSMT4">
                  <p:embed/>
                </p:oleObj>
              </mc:Choice>
              <mc:Fallback>
                <p:oleObj name="Equation" r:id="rId13" imgW="123538" imgH="228965" progId="Equation.DSMT4">
                  <p:embed/>
                  <p:pic>
                    <p:nvPicPr>
                      <p:cNvPr id="0" name=""/>
                      <p:cNvPicPr/>
                      <p:nvPr/>
                    </p:nvPicPr>
                    <p:blipFill>
                      <a:blip r:embed="rId14"/>
                      <a:stretch>
                        <a:fillRect/>
                      </a:stretch>
                    </p:blipFill>
                    <p:spPr>
                      <a:xfrm>
                        <a:off x="3634872" y="4248381"/>
                        <a:ext cx="341903" cy="452928"/>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80C45161-A93D-431E-88F1-CEF4CFB5FAB7}"/>
              </a:ext>
            </a:extLst>
          </p:cNvPr>
          <p:cNvGraphicFramePr>
            <a:graphicFrameLocks noChangeAspect="1"/>
          </p:cNvGraphicFramePr>
          <p:nvPr>
            <p:extLst>
              <p:ext uri="{D42A27DB-BD31-4B8C-83A1-F6EECF244321}">
                <p14:modId xmlns:p14="http://schemas.microsoft.com/office/powerpoint/2010/main" val="706619568"/>
              </p:ext>
            </p:extLst>
          </p:nvPr>
        </p:nvGraphicFramePr>
        <p:xfrm>
          <a:off x="4919532" y="4248381"/>
          <a:ext cx="267859" cy="459188"/>
        </p:xfrm>
        <a:graphic>
          <a:graphicData uri="http://schemas.openxmlformats.org/presentationml/2006/ole">
            <mc:AlternateContent xmlns:mc="http://schemas.openxmlformats.org/markup-compatibility/2006">
              <mc:Choice xmlns:v="urn:schemas-microsoft-com:vml" Requires="v">
                <p:oleObj spid="_x0000_s14218" name="Equation" r:id="rId15" imgW="132875" imgH="228965" progId="Equation.DSMT4">
                  <p:embed/>
                </p:oleObj>
              </mc:Choice>
              <mc:Fallback>
                <p:oleObj name="Equation" r:id="rId15" imgW="132875" imgH="228965" progId="Equation.DSMT4">
                  <p:embed/>
                  <p:pic>
                    <p:nvPicPr>
                      <p:cNvPr id="0" name=""/>
                      <p:cNvPicPr/>
                      <p:nvPr/>
                    </p:nvPicPr>
                    <p:blipFill>
                      <a:blip r:embed="rId16"/>
                      <a:stretch>
                        <a:fillRect/>
                      </a:stretch>
                    </p:blipFill>
                    <p:spPr>
                      <a:xfrm>
                        <a:off x="4919532" y="4248381"/>
                        <a:ext cx="267859" cy="459188"/>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B2D55E6D-8F0D-480A-86EB-9DC382E2393E}"/>
              </a:ext>
            </a:extLst>
          </p:cNvPr>
          <p:cNvGraphicFramePr>
            <a:graphicFrameLocks noChangeAspect="1"/>
          </p:cNvGraphicFramePr>
          <p:nvPr>
            <p:extLst>
              <p:ext uri="{D42A27DB-BD31-4B8C-83A1-F6EECF244321}">
                <p14:modId xmlns:p14="http://schemas.microsoft.com/office/powerpoint/2010/main" val="2127125651"/>
              </p:ext>
            </p:extLst>
          </p:nvPr>
        </p:nvGraphicFramePr>
        <p:xfrm>
          <a:off x="1737980" y="4558918"/>
          <a:ext cx="1425514" cy="434037"/>
        </p:xfrm>
        <a:graphic>
          <a:graphicData uri="http://schemas.openxmlformats.org/presentationml/2006/ole">
            <mc:AlternateContent xmlns:mc="http://schemas.openxmlformats.org/markup-compatibility/2006">
              <mc:Choice xmlns:v="urn:schemas-microsoft-com:vml" Requires="v">
                <p:oleObj spid="_x0000_s14219" name="Equation" r:id="rId17" imgW="1064075" imgH="324517" progId="Equation.DSMT4">
                  <p:embed/>
                </p:oleObj>
              </mc:Choice>
              <mc:Fallback>
                <p:oleObj name="Equation" r:id="rId17" imgW="1064075" imgH="324517" progId="Equation.DSMT4">
                  <p:embed/>
                  <p:pic>
                    <p:nvPicPr>
                      <p:cNvPr id="0" name=""/>
                      <p:cNvPicPr/>
                      <p:nvPr/>
                    </p:nvPicPr>
                    <p:blipFill>
                      <a:blip r:embed="rId18"/>
                      <a:stretch>
                        <a:fillRect/>
                      </a:stretch>
                    </p:blipFill>
                    <p:spPr>
                      <a:xfrm>
                        <a:off x="1737980" y="4558918"/>
                        <a:ext cx="1425514" cy="434037"/>
                      </a:xfrm>
                      <a:prstGeom prst="rect">
                        <a:avLst/>
                      </a:prstGeom>
                    </p:spPr>
                  </p:pic>
                </p:oleObj>
              </mc:Fallback>
            </mc:AlternateContent>
          </a:graphicData>
        </a:graphic>
      </p:graphicFrame>
      <p:sp>
        <p:nvSpPr>
          <p:cNvPr id="53" name="文本框 52">
            <a:extLst>
              <a:ext uri="{FF2B5EF4-FFF2-40B4-BE49-F238E27FC236}">
                <a16:creationId xmlns:a16="http://schemas.microsoft.com/office/drawing/2014/main" id="{139F1455-96B5-4E08-BCB5-1F5C938D456D}"/>
              </a:ext>
            </a:extLst>
          </p:cNvPr>
          <p:cNvSpPr txBox="1"/>
          <p:nvPr/>
        </p:nvSpPr>
        <p:spPr>
          <a:xfrm>
            <a:off x="6640946" y="2429164"/>
            <a:ext cx="4895272" cy="24929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对于模糊数     ，设其   水平集                            ，则定义其均值        和方差        为：</a:t>
            </a: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p:txBody>
      </p:sp>
      <p:graphicFrame>
        <p:nvGraphicFramePr>
          <p:cNvPr id="55" name="对象 54">
            <a:extLst>
              <a:ext uri="{FF2B5EF4-FFF2-40B4-BE49-F238E27FC236}">
                <a16:creationId xmlns:a16="http://schemas.microsoft.com/office/drawing/2014/main" id="{5BF78752-6FEB-4C70-9B55-C05656F8F939}"/>
              </a:ext>
            </a:extLst>
          </p:cNvPr>
          <p:cNvGraphicFramePr>
            <a:graphicFrameLocks noChangeAspect="1"/>
          </p:cNvGraphicFramePr>
          <p:nvPr>
            <p:extLst>
              <p:ext uri="{D42A27DB-BD31-4B8C-83A1-F6EECF244321}">
                <p14:modId xmlns:p14="http://schemas.microsoft.com/office/powerpoint/2010/main" val="186252463"/>
              </p:ext>
            </p:extLst>
          </p:nvPr>
        </p:nvGraphicFramePr>
        <p:xfrm>
          <a:off x="7833953" y="2314196"/>
          <a:ext cx="223837" cy="392113"/>
        </p:xfrm>
        <a:graphic>
          <a:graphicData uri="http://schemas.openxmlformats.org/presentationml/2006/ole">
            <mc:AlternateContent xmlns:mc="http://schemas.openxmlformats.org/markup-compatibility/2006">
              <mc:Choice xmlns:v="urn:schemas-microsoft-com:vml" Requires="v">
                <p:oleObj spid="_x0000_s14220" name="Equation" r:id="rId19" imgW="224297" imgH="391694" progId="Equation.DSMT4">
                  <p:embed/>
                </p:oleObj>
              </mc:Choice>
              <mc:Fallback>
                <p:oleObj name="Equation" r:id="rId19" imgW="224297" imgH="391694" progId="Equation.DSMT4">
                  <p:embed/>
                  <p:pic>
                    <p:nvPicPr>
                      <p:cNvPr id="0" name=""/>
                      <p:cNvPicPr/>
                      <p:nvPr/>
                    </p:nvPicPr>
                    <p:blipFill>
                      <a:blip r:embed="rId20"/>
                      <a:stretch>
                        <a:fillRect/>
                      </a:stretch>
                    </p:blipFill>
                    <p:spPr>
                      <a:xfrm>
                        <a:off x="7833953" y="2314196"/>
                        <a:ext cx="223837" cy="392113"/>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CA26BD97-2C48-4D6B-B6B3-D8AA80C66382}"/>
              </a:ext>
            </a:extLst>
          </p:cNvPr>
          <p:cNvGraphicFramePr>
            <a:graphicFrameLocks noChangeAspect="1"/>
          </p:cNvGraphicFramePr>
          <p:nvPr>
            <p:extLst>
              <p:ext uri="{D42A27DB-BD31-4B8C-83A1-F6EECF244321}">
                <p14:modId xmlns:p14="http://schemas.microsoft.com/office/powerpoint/2010/main" val="1910559292"/>
              </p:ext>
            </p:extLst>
          </p:nvPr>
        </p:nvGraphicFramePr>
        <p:xfrm>
          <a:off x="8723637" y="2429164"/>
          <a:ext cx="277377" cy="260041"/>
        </p:xfrm>
        <a:graphic>
          <a:graphicData uri="http://schemas.openxmlformats.org/presentationml/2006/ole">
            <mc:AlternateContent xmlns:mc="http://schemas.openxmlformats.org/markup-compatibility/2006">
              <mc:Choice xmlns:v="urn:schemas-microsoft-com:vml" Requires="v">
                <p:oleObj spid="_x0000_s14221" name="Equation" r:id="rId21" imgW="151908" imgH="143148" progId="Equation.DSMT4">
                  <p:embed/>
                </p:oleObj>
              </mc:Choice>
              <mc:Fallback>
                <p:oleObj name="Equation" r:id="rId21" imgW="151908" imgH="143148" progId="Equation.DSMT4">
                  <p:embed/>
                  <p:pic>
                    <p:nvPicPr>
                      <p:cNvPr id="0" name=""/>
                      <p:cNvPicPr/>
                      <p:nvPr/>
                    </p:nvPicPr>
                    <p:blipFill>
                      <a:blip r:embed="rId22"/>
                      <a:stretch>
                        <a:fillRect/>
                      </a:stretch>
                    </p:blipFill>
                    <p:spPr>
                      <a:xfrm>
                        <a:off x="8723637" y="2429164"/>
                        <a:ext cx="277377" cy="260041"/>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D4CACECF-3F01-4B16-95CB-5C3710535964}"/>
              </a:ext>
            </a:extLst>
          </p:cNvPr>
          <p:cNvGraphicFramePr>
            <a:graphicFrameLocks noChangeAspect="1"/>
          </p:cNvGraphicFramePr>
          <p:nvPr>
            <p:extLst>
              <p:ext uri="{D42A27DB-BD31-4B8C-83A1-F6EECF244321}">
                <p14:modId xmlns:p14="http://schemas.microsoft.com/office/powerpoint/2010/main" val="1366563620"/>
              </p:ext>
            </p:extLst>
          </p:nvPr>
        </p:nvGraphicFramePr>
        <p:xfrm>
          <a:off x="9698471" y="2297092"/>
          <a:ext cx="1744362" cy="427455"/>
        </p:xfrm>
        <a:graphic>
          <a:graphicData uri="http://schemas.openxmlformats.org/presentationml/2006/ole">
            <mc:AlternateContent xmlns:mc="http://schemas.openxmlformats.org/markup-compatibility/2006">
              <mc:Choice xmlns:v="urn:schemas-microsoft-com:vml" Requires="v">
                <p:oleObj spid="_x0000_s14222" name="Equation" r:id="rId23" imgW="1282779" imgH="314781" progId="Equation.DSMT4">
                  <p:embed/>
                </p:oleObj>
              </mc:Choice>
              <mc:Fallback>
                <p:oleObj name="Equation" r:id="rId23" imgW="1282779" imgH="314781" progId="Equation.DSMT4">
                  <p:embed/>
                  <p:pic>
                    <p:nvPicPr>
                      <p:cNvPr id="0" name=""/>
                      <p:cNvPicPr/>
                      <p:nvPr/>
                    </p:nvPicPr>
                    <p:blipFill>
                      <a:blip r:embed="rId24"/>
                      <a:stretch>
                        <a:fillRect/>
                      </a:stretch>
                    </p:blipFill>
                    <p:spPr>
                      <a:xfrm>
                        <a:off x="9698471" y="2297092"/>
                        <a:ext cx="1744362" cy="427455"/>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3DAC3B6B-0DB4-4EF1-BD47-7F419B58061E}"/>
              </a:ext>
            </a:extLst>
          </p:cNvPr>
          <p:cNvGraphicFramePr>
            <a:graphicFrameLocks noChangeAspect="1"/>
          </p:cNvGraphicFramePr>
          <p:nvPr>
            <p:extLst>
              <p:ext uri="{D42A27DB-BD31-4B8C-83A1-F6EECF244321}">
                <p14:modId xmlns:p14="http://schemas.microsoft.com/office/powerpoint/2010/main" val="1108598774"/>
              </p:ext>
            </p:extLst>
          </p:nvPr>
        </p:nvGraphicFramePr>
        <p:xfrm>
          <a:off x="8057790" y="2632365"/>
          <a:ext cx="425706" cy="350797"/>
        </p:xfrm>
        <a:graphic>
          <a:graphicData uri="http://schemas.openxmlformats.org/presentationml/2006/ole">
            <mc:AlternateContent xmlns:mc="http://schemas.openxmlformats.org/markup-compatibility/2006">
              <mc:Choice xmlns:v="urn:schemas-microsoft-com:vml" Requires="v">
                <p:oleObj spid="_x0000_s14223" name="Equation" r:id="rId25" imgW="370613" imgH="305406" progId="Equation.DSMT4">
                  <p:embed/>
                </p:oleObj>
              </mc:Choice>
              <mc:Fallback>
                <p:oleObj name="Equation" r:id="rId25" imgW="370613" imgH="305406" progId="Equation.DSMT4">
                  <p:embed/>
                  <p:pic>
                    <p:nvPicPr>
                      <p:cNvPr id="0" name=""/>
                      <p:cNvPicPr/>
                      <p:nvPr/>
                    </p:nvPicPr>
                    <p:blipFill>
                      <a:blip r:embed="rId26"/>
                      <a:stretch>
                        <a:fillRect/>
                      </a:stretch>
                    </p:blipFill>
                    <p:spPr>
                      <a:xfrm>
                        <a:off x="8057790" y="2632365"/>
                        <a:ext cx="425706" cy="350797"/>
                      </a:xfrm>
                      <a:prstGeom prst="rect">
                        <a:avLst/>
                      </a:prstGeom>
                    </p:spPr>
                  </p:pic>
                </p:oleObj>
              </mc:Fallback>
            </mc:AlternateContent>
          </a:graphicData>
        </a:graphic>
      </p:graphicFrame>
      <p:graphicFrame>
        <p:nvGraphicFramePr>
          <p:cNvPr id="63" name="对象 62">
            <a:extLst>
              <a:ext uri="{FF2B5EF4-FFF2-40B4-BE49-F238E27FC236}">
                <a16:creationId xmlns:a16="http://schemas.microsoft.com/office/drawing/2014/main" id="{8B0DD8C5-C4B6-40F8-9C36-F4C3263429D5}"/>
              </a:ext>
            </a:extLst>
          </p:cNvPr>
          <p:cNvGraphicFramePr>
            <a:graphicFrameLocks noChangeAspect="1"/>
          </p:cNvGraphicFramePr>
          <p:nvPr>
            <p:extLst>
              <p:ext uri="{D42A27DB-BD31-4B8C-83A1-F6EECF244321}">
                <p14:modId xmlns:p14="http://schemas.microsoft.com/office/powerpoint/2010/main" val="791031120"/>
              </p:ext>
            </p:extLst>
          </p:nvPr>
        </p:nvGraphicFramePr>
        <p:xfrm>
          <a:off x="9188294" y="2607826"/>
          <a:ext cx="475409" cy="381918"/>
        </p:xfrm>
        <a:graphic>
          <a:graphicData uri="http://schemas.openxmlformats.org/presentationml/2006/ole">
            <mc:AlternateContent xmlns:mc="http://schemas.openxmlformats.org/markup-compatibility/2006">
              <mc:Choice xmlns:v="urn:schemas-microsoft-com:vml" Requires="v">
                <p:oleObj spid="_x0000_s14224" name="Equation" r:id="rId27" imgW="379950" imgH="305406" progId="Equation.DSMT4">
                  <p:embed/>
                </p:oleObj>
              </mc:Choice>
              <mc:Fallback>
                <p:oleObj name="Equation" r:id="rId27" imgW="379950" imgH="305406" progId="Equation.DSMT4">
                  <p:embed/>
                  <p:pic>
                    <p:nvPicPr>
                      <p:cNvPr id="0" name=""/>
                      <p:cNvPicPr/>
                      <p:nvPr/>
                    </p:nvPicPr>
                    <p:blipFill>
                      <a:blip r:embed="rId28"/>
                      <a:stretch>
                        <a:fillRect/>
                      </a:stretch>
                    </p:blipFill>
                    <p:spPr>
                      <a:xfrm>
                        <a:off x="9188294" y="2607826"/>
                        <a:ext cx="475409" cy="381918"/>
                      </a:xfrm>
                      <a:prstGeom prst="rect">
                        <a:avLst/>
                      </a:prstGeom>
                    </p:spPr>
                  </p:pic>
                </p:oleObj>
              </mc:Fallback>
            </mc:AlternateContent>
          </a:graphicData>
        </a:graphic>
      </p:graphicFrame>
      <p:graphicFrame>
        <p:nvGraphicFramePr>
          <p:cNvPr id="65" name="对象 64">
            <a:extLst>
              <a:ext uri="{FF2B5EF4-FFF2-40B4-BE49-F238E27FC236}">
                <a16:creationId xmlns:a16="http://schemas.microsoft.com/office/drawing/2014/main" id="{80825397-215B-4994-81FD-7D5962A7B735}"/>
              </a:ext>
            </a:extLst>
          </p:cNvPr>
          <p:cNvGraphicFramePr>
            <a:graphicFrameLocks noChangeAspect="1"/>
          </p:cNvGraphicFramePr>
          <p:nvPr>
            <p:extLst>
              <p:ext uri="{D42A27DB-BD31-4B8C-83A1-F6EECF244321}">
                <p14:modId xmlns:p14="http://schemas.microsoft.com/office/powerpoint/2010/main" val="4024816571"/>
              </p:ext>
            </p:extLst>
          </p:nvPr>
        </p:nvGraphicFramePr>
        <p:xfrm>
          <a:off x="6640946" y="3208227"/>
          <a:ext cx="4388607" cy="934863"/>
        </p:xfrm>
        <a:graphic>
          <a:graphicData uri="http://schemas.openxmlformats.org/presentationml/2006/ole">
            <mc:AlternateContent xmlns:mc="http://schemas.openxmlformats.org/markup-compatibility/2006">
              <mc:Choice xmlns:v="urn:schemas-microsoft-com:vml" Requires="v">
                <p:oleObj spid="_x0000_s14225" name="Equation" r:id="rId29" imgW="3316121" imgH="706004" progId="Equation.DSMT4">
                  <p:embed/>
                </p:oleObj>
              </mc:Choice>
              <mc:Fallback>
                <p:oleObj name="Equation" r:id="rId29" imgW="3316121" imgH="706004" progId="Equation.DSMT4">
                  <p:embed/>
                  <p:pic>
                    <p:nvPicPr>
                      <p:cNvPr id="0" name=""/>
                      <p:cNvPicPr/>
                      <p:nvPr/>
                    </p:nvPicPr>
                    <p:blipFill>
                      <a:blip r:embed="rId30"/>
                      <a:stretch>
                        <a:fillRect/>
                      </a:stretch>
                    </p:blipFill>
                    <p:spPr>
                      <a:xfrm>
                        <a:off x="6640946" y="3208227"/>
                        <a:ext cx="4388607" cy="934863"/>
                      </a:xfrm>
                      <a:prstGeom prst="rect">
                        <a:avLst/>
                      </a:prstGeom>
                    </p:spPr>
                  </p:pic>
                </p:oleObj>
              </mc:Fallback>
            </mc:AlternateContent>
          </a:graphicData>
        </a:graphic>
      </p:graphicFrame>
      <p:graphicFrame>
        <p:nvGraphicFramePr>
          <p:cNvPr id="67" name="对象 66">
            <a:extLst>
              <a:ext uri="{FF2B5EF4-FFF2-40B4-BE49-F238E27FC236}">
                <a16:creationId xmlns:a16="http://schemas.microsoft.com/office/drawing/2014/main" id="{5EC5045F-0130-4968-A1FD-A0BC05EC87A6}"/>
              </a:ext>
            </a:extLst>
          </p:cNvPr>
          <p:cNvGraphicFramePr>
            <a:graphicFrameLocks noChangeAspect="1"/>
          </p:cNvGraphicFramePr>
          <p:nvPr>
            <p:extLst>
              <p:ext uri="{D42A27DB-BD31-4B8C-83A1-F6EECF244321}">
                <p14:modId xmlns:p14="http://schemas.microsoft.com/office/powerpoint/2010/main" val="2575154849"/>
              </p:ext>
            </p:extLst>
          </p:nvPr>
        </p:nvGraphicFramePr>
        <p:xfrm>
          <a:off x="6404331" y="4143090"/>
          <a:ext cx="5741776" cy="544367"/>
        </p:xfrm>
        <a:graphic>
          <a:graphicData uri="http://schemas.openxmlformats.org/presentationml/2006/ole">
            <mc:AlternateContent xmlns:mc="http://schemas.openxmlformats.org/markup-compatibility/2006">
              <mc:Choice xmlns:v="urn:schemas-microsoft-com:vml" Requires="v">
                <p:oleObj spid="_x0000_s14226" name="Equation" r:id="rId31" imgW="4218951" imgH="400598" progId="Equation.DSMT4">
                  <p:embed/>
                </p:oleObj>
              </mc:Choice>
              <mc:Fallback>
                <p:oleObj name="Equation" r:id="rId31" imgW="4218951" imgH="400598" progId="Equation.DSMT4">
                  <p:embed/>
                  <p:pic>
                    <p:nvPicPr>
                      <p:cNvPr id="0" name=""/>
                      <p:cNvPicPr/>
                      <p:nvPr/>
                    </p:nvPicPr>
                    <p:blipFill>
                      <a:blip r:embed="rId32"/>
                      <a:stretch>
                        <a:fillRect/>
                      </a:stretch>
                    </p:blipFill>
                    <p:spPr>
                      <a:xfrm>
                        <a:off x="6404331" y="4143090"/>
                        <a:ext cx="5741776" cy="544367"/>
                      </a:xfrm>
                      <a:prstGeom prst="rect">
                        <a:avLst/>
                      </a:prstGeom>
                    </p:spPr>
                  </p:pic>
                </p:oleObj>
              </mc:Fallback>
            </mc:AlternateContent>
          </a:graphicData>
        </a:graphic>
      </p:graphicFrame>
      <p:sp>
        <p:nvSpPr>
          <p:cNvPr id="68" name="文本框 67">
            <a:extLst>
              <a:ext uri="{FF2B5EF4-FFF2-40B4-BE49-F238E27FC236}">
                <a16:creationId xmlns:a16="http://schemas.microsoft.com/office/drawing/2014/main" id="{07B48A41-CB81-43F9-BF53-A66E900C5DCB}"/>
              </a:ext>
            </a:extLst>
          </p:cNvPr>
          <p:cNvSpPr txBox="1"/>
          <p:nvPr/>
        </p:nvSpPr>
        <p:spPr>
          <a:xfrm>
            <a:off x="6724073" y="5019808"/>
            <a:ext cx="5247263" cy="5539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如果模糊数                             为梯形模糊数，易知其均值和方差为：</a:t>
            </a:r>
          </a:p>
        </p:txBody>
      </p:sp>
      <p:graphicFrame>
        <p:nvGraphicFramePr>
          <p:cNvPr id="70" name="对象 69">
            <a:extLst>
              <a:ext uri="{FF2B5EF4-FFF2-40B4-BE49-F238E27FC236}">
                <a16:creationId xmlns:a16="http://schemas.microsoft.com/office/drawing/2014/main" id="{FFBA75C3-1D8F-45B5-8D08-E383139D56DF}"/>
              </a:ext>
            </a:extLst>
          </p:cNvPr>
          <p:cNvGraphicFramePr>
            <a:graphicFrameLocks noChangeAspect="1"/>
          </p:cNvGraphicFramePr>
          <p:nvPr>
            <p:extLst>
              <p:ext uri="{D42A27DB-BD31-4B8C-83A1-F6EECF244321}">
                <p14:modId xmlns:p14="http://schemas.microsoft.com/office/powerpoint/2010/main" val="2601127758"/>
              </p:ext>
            </p:extLst>
          </p:nvPr>
        </p:nvGraphicFramePr>
        <p:xfrm>
          <a:off x="7880045" y="4873857"/>
          <a:ext cx="1636356" cy="455054"/>
        </p:xfrm>
        <a:graphic>
          <a:graphicData uri="http://schemas.openxmlformats.org/presentationml/2006/ole">
            <mc:AlternateContent xmlns:mc="http://schemas.openxmlformats.org/markup-compatibility/2006">
              <mc:Choice xmlns:v="urn:schemas-microsoft-com:vml" Requires="v">
                <p:oleObj spid="_x0000_s14227" name="Equation" r:id="rId33" imgW="1130871" imgH="314781" progId="Equation.DSMT4">
                  <p:embed/>
                </p:oleObj>
              </mc:Choice>
              <mc:Fallback>
                <p:oleObj name="Equation" r:id="rId33" imgW="1130871" imgH="314781" progId="Equation.DSMT4">
                  <p:embed/>
                  <p:pic>
                    <p:nvPicPr>
                      <p:cNvPr id="0" name=""/>
                      <p:cNvPicPr/>
                      <p:nvPr/>
                    </p:nvPicPr>
                    <p:blipFill>
                      <a:blip r:embed="rId34"/>
                      <a:stretch>
                        <a:fillRect/>
                      </a:stretch>
                    </p:blipFill>
                    <p:spPr>
                      <a:xfrm>
                        <a:off x="7880045" y="4873857"/>
                        <a:ext cx="1636356" cy="455054"/>
                      </a:xfrm>
                      <a:prstGeom prst="rect">
                        <a:avLst/>
                      </a:prstGeom>
                    </p:spPr>
                  </p:pic>
                </p:oleObj>
              </mc:Fallback>
            </mc:AlternateContent>
          </a:graphicData>
        </a:graphic>
      </p:graphicFrame>
      <p:graphicFrame>
        <p:nvGraphicFramePr>
          <p:cNvPr id="72" name="对象 71">
            <a:extLst>
              <a:ext uri="{FF2B5EF4-FFF2-40B4-BE49-F238E27FC236}">
                <a16:creationId xmlns:a16="http://schemas.microsoft.com/office/drawing/2014/main" id="{459B2267-4BBC-439F-99E9-1EB60B93DFE9}"/>
              </a:ext>
            </a:extLst>
          </p:cNvPr>
          <p:cNvGraphicFramePr>
            <a:graphicFrameLocks noChangeAspect="1"/>
          </p:cNvGraphicFramePr>
          <p:nvPr>
            <p:extLst>
              <p:ext uri="{D42A27DB-BD31-4B8C-83A1-F6EECF244321}">
                <p14:modId xmlns:p14="http://schemas.microsoft.com/office/powerpoint/2010/main" val="1989495061"/>
              </p:ext>
            </p:extLst>
          </p:nvPr>
        </p:nvGraphicFramePr>
        <p:xfrm>
          <a:off x="6640946" y="5736853"/>
          <a:ext cx="2204556" cy="569209"/>
        </p:xfrm>
        <a:graphic>
          <a:graphicData uri="http://schemas.openxmlformats.org/presentationml/2006/ole">
            <mc:AlternateContent xmlns:mc="http://schemas.openxmlformats.org/markup-compatibility/2006">
              <mc:Choice xmlns:v="urn:schemas-microsoft-com:vml" Requires="v">
                <p:oleObj spid="_x0000_s14228" name="Equation" r:id="rId35" imgW="1548888" imgH="400598" progId="Equation.DSMT4">
                  <p:embed/>
                </p:oleObj>
              </mc:Choice>
              <mc:Fallback>
                <p:oleObj name="Equation" r:id="rId35" imgW="1548888" imgH="400598" progId="Equation.DSMT4">
                  <p:embed/>
                  <p:pic>
                    <p:nvPicPr>
                      <p:cNvPr id="0" name=""/>
                      <p:cNvPicPr/>
                      <p:nvPr/>
                    </p:nvPicPr>
                    <p:blipFill>
                      <a:blip r:embed="rId36"/>
                      <a:stretch>
                        <a:fillRect/>
                      </a:stretch>
                    </p:blipFill>
                    <p:spPr>
                      <a:xfrm>
                        <a:off x="6640946" y="5736853"/>
                        <a:ext cx="2204556" cy="569209"/>
                      </a:xfrm>
                      <a:prstGeom prst="rect">
                        <a:avLst/>
                      </a:prstGeom>
                    </p:spPr>
                  </p:pic>
                </p:oleObj>
              </mc:Fallback>
            </mc:AlternateContent>
          </a:graphicData>
        </a:graphic>
      </p:graphicFrame>
      <p:graphicFrame>
        <p:nvGraphicFramePr>
          <p:cNvPr id="74" name="对象 73">
            <a:extLst>
              <a:ext uri="{FF2B5EF4-FFF2-40B4-BE49-F238E27FC236}">
                <a16:creationId xmlns:a16="http://schemas.microsoft.com/office/drawing/2014/main" id="{2B961168-A390-4978-B077-0446DF5D77F7}"/>
              </a:ext>
            </a:extLst>
          </p:cNvPr>
          <p:cNvGraphicFramePr>
            <a:graphicFrameLocks noChangeAspect="1"/>
          </p:cNvGraphicFramePr>
          <p:nvPr>
            <p:extLst>
              <p:ext uri="{D42A27DB-BD31-4B8C-83A1-F6EECF244321}">
                <p14:modId xmlns:p14="http://schemas.microsoft.com/office/powerpoint/2010/main" val="1237982725"/>
              </p:ext>
            </p:extLst>
          </p:nvPr>
        </p:nvGraphicFramePr>
        <p:xfrm>
          <a:off x="6640946" y="6210349"/>
          <a:ext cx="4106712" cy="553997"/>
        </p:xfrm>
        <a:graphic>
          <a:graphicData uri="http://schemas.openxmlformats.org/presentationml/2006/ole">
            <mc:AlternateContent xmlns:mc="http://schemas.openxmlformats.org/markup-compatibility/2006">
              <mc:Choice xmlns:v="urn:schemas-microsoft-com:vml" Requires="v">
                <p:oleObj spid="_x0000_s14229" name="Equation" r:id="rId37" imgW="3107113" imgH="419708" progId="Equation.DSMT4">
                  <p:embed/>
                </p:oleObj>
              </mc:Choice>
              <mc:Fallback>
                <p:oleObj name="Equation" r:id="rId37" imgW="3107113" imgH="419708" progId="Equation.DSMT4">
                  <p:embed/>
                  <p:pic>
                    <p:nvPicPr>
                      <p:cNvPr id="0" name=""/>
                      <p:cNvPicPr/>
                      <p:nvPr/>
                    </p:nvPicPr>
                    <p:blipFill>
                      <a:blip r:embed="rId38"/>
                      <a:stretch>
                        <a:fillRect/>
                      </a:stretch>
                    </p:blipFill>
                    <p:spPr>
                      <a:xfrm>
                        <a:off x="6640946" y="6210349"/>
                        <a:ext cx="4106712" cy="553997"/>
                      </a:xfrm>
                      <a:prstGeom prst="rect">
                        <a:avLst/>
                      </a:prstGeom>
                    </p:spPr>
                  </p:pic>
                </p:oleObj>
              </mc:Fallback>
            </mc:AlternateContent>
          </a:graphicData>
        </a:graphic>
      </p:graphicFrame>
    </p:spTree>
    <p:extLst>
      <p:ext uri="{BB962C8B-B14F-4D97-AF65-F5344CB8AC3E}">
        <p14:creationId xmlns:p14="http://schemas.microsoft.com/office/powerpoint/2010/main" val="469754725"/>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0"/>
          <p:cNvGrpSpPr/>
          <p:nvPr/>
        </p:nvGrpSpPr>
        <p:grpSpPr>
          <a:xfrm>
            <a:off x="775855" y="1740853"/>
            <a:ext cx="7201019" cy="2423618"/>
            <a:chOff x="0" y="-122562"/>
            <a:chExt cx="7201017" cy="2423615"/>
          </a:xfrm>
        </p:grpSpPr>
        <p:grpSp>
          <p:nvGrpSpPr>
            <p:cNvPr id="141" name="组合 6"/>
            <p:cNvGrpSpPr/>
            <p:nvPr/>
          </p:nvGrpSpPr>
          <p:grpSpPr>
            <a:xfrm>
              <a:off x="116218" y="-122562"/>
              <a:ext cx="7084799" cy="1469082"/>
              <a:chOff x="-1413743" y="-207200"/>
              <a:chExt cx="7084798" cy="1469080"/>
            </a:xfrm>
          </p:grpSpPr>
          <p:sp>
            <p:nvSpPr>
              <p:cNvPr id="139" name="文本框 2"/>
              <p:cNvSpPr/>
              <p:nvPr/>
            </p:nvSpPr>
            <p:spPr>
              <a:xfrm>
                <a:off x="-1413743" y="-207200"/>
                <a:ext cx="4384073" cy="70788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5400">
                    <a:solidFill>
                      <a:srgbClr val="3A414B"/>
                    </a:solidFill>
                    <a:latin typeface="思源黑体 CN Bold"/>
                    <a:ea typeface="思源黑体 CN Bold"/>
                    <a:cs typeface="思源黑体 CN Bold"/>
                    <a:sym typeface="思源黑体 CN Bold"/>
                  </a:defRPr>
                </a:lvl1pPr>
              </a:lstStyle>
              <a:p>
                <a:r>
                  <a:rPr lang="en-US" altLang="zh-CN" sz="4000" dirty="0">
                    <a:latin typeface="华光楷体一_CNKI" panose="02000500000000000000" pitchFamily="2" charset="-122"/>
                    <a:ea typeface="华光楷体一_CNKI" panose="02000500000000000000" pitchFamily="2" charset="-122"/>
                  </a:rPr>
                  <a:t>1. </a:t>
                </a:r>
                <a:r>
                  <a:rPr lang="zh-CN" altLang="en-US" sz="4000" dirty="0">
                    <a:latin typeface="华光楷体一_CNKI" panose="02000500000000000000" pitchFamily="2" charset="-122"/>
                    <a:ea typeface="华光楷体一_CNKI" panose="02000500000000000000" pitchFamily="2" charset="-122"/>
                  </a:rPr>
                  <a:t>公司基本面分析</a:t>
                </a:r>
                <a:endParaRPr sz="4000" dirty="0">
                  <a:latin typeface="华光楷体一_CNKI" panose="02000500000000000000" pitchFamily="2" charset="-122"/>
                  <a:ea typeface="华光楷体一_CNKI" panose="02000500000000000000" pitchFamily="2" charset="-122"/>
                </a:endParaRPr>
              </a:p>
            </p:txBody>
          </p:sp>
          <p:sp>
            <p:nvSpPr>
              <p:cNvPr id="140" name="文本框 4"/>
              <p:cNvSpPr/>
              <p:nvPr/>
            </p:nvSpPr>
            <p:spPr>
              <a:xfrm>
                <a:off x="0" y="923329"/>
                <a:ext cx="5671055" cy="3385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1600">
                    <a:solidFill>
                      <a:srgbClr val="3A414B"/>
                    </a:solidFill>
                  </a:defRPr>
                </a:lvl1pPr>
              </a:lstStyle>
              <a:p>
                <a:r>
                  <a:rPr dirty="0"/>
                  <a:t>.</a:t>
                </a:r>
              </a:p>
            </p:txBody>
          </p:sp>
        </p:grpSp>
        <p:grpSp>
          <p:nvGrpSpPr>
            <p:cNvPr id="144" name="组合 9"/>
            <p:cNvGrpSpPr/>
            <p:nvPr/>
          </p:nvGrpSpPr>
          <p:grpSpPr>
            <a:xfrm>
              <a:off x="0" y="0"/>
              <a:ext cx="1386219" cy="2301053"/>
              <a:chOff x="0" y="0"/>
              <a:chExt cx="1386218" cy="2301053"/>
            </a:xfrm>
          </p:grpSpPr>
          <p:sp>
            <p:nvSpPr>
              <p:cNvPr id="142" name="文本框 7"/>
              <p:cNvSpPr/>
              <p:nvPr/>
            </p:nvSpPr>
            <p:spPr>
              <a:xfrm>
                <a:off x="0" y="0"/>
                <a:ext cx="1270000" cy="1270000"/>
              </a:xfrm>
              <a:prstGeom prst="line">
                <a:avLst/>
              </a:prstGeom>
              <a:noFill/>
              <a:ln w="12700" cap="flat">
                <a:noFill/>
                <a:miter lim="400000"/>
              </a:ln>
              <a:effectLst/>
            </p:spPr>
            <p:txBody>
              <a:bodyPr wrap="none" lIns="45719" tIns="45719" rIns="45719" bIns="45719" numCol="1" anchor="t">
                <a:spAutoFit/>
              </a:bodyPr>
              <a:lstStyle>
                <a:lvl1pPr>
                  <a:defRPr sz="8000">
                    <a:solidFill>
                      <a:schemeClr val="accent2"/>
                    </a:solidFill>
                    <a:latin typeface="思源黑体 CN Bold"/>
                    <a:ea typeface="思源黑体 CN Bold"/>
                    <a:cs typeface="思源黑体 CN Bold"/>
                    <a:sym typeface="思源黑体 CN Bold"/>
                  </a:defRPr>
                </a:lvl1pPr>
              </a:lstStyle>
              <a:p>
                <a:endParaRPr dirty="0"/>
              </a:p>
            </p:txBody>
          </p:sp>
          <p:sp>
            <p:nvSpPr>
              <p:cNvPr id="143" name="文本框 8"/>
              <p:cNvSpPr/>
              <p:nvPr/>
            </p:nvSpPr>
            <p:spPr>
              <a:xfrm>
                <a:off x="116217" y="1031052"/>
                <a:ext cx="1270001" cy="1270001"/>
              </a:xfrm>
              <a:prstGeom prst="line">
                <a:avLst/>
              </a:prstGeom>
              <a:noFill/>
              <a:ln w="12700" cap="flat">
                <a:noFill/>
                <a:miter lim="400000"/>
              </a:ln>
              <a:effectLst/>
            </p:spPr>
            <p:txBody>
              <a:bodyPr wrap="square" lIns="45719" tIns="45719" rIns="45719" bIns="45719" numCol="1" anchor="t">
                <a:spAutoFit/>
              </a:bodyPr>
              <a:lstStyle>
                <a:lvl1pPr>
                  <a:defRPr sz="3600">
                    <a:solidFill>
                      <a:schemeClr val="accent2"/>
                    </a:solidFill>
                  </a:defRPr>
                </a:lvl1pPr>
              </a:lstStyle>
              <a:p>
                <a:endParaRPr dirty="0"/>
              </a:p>
            </p:txBody>
          </p:sp>
        </p:grpSp>
      </p:grpSp>
      <p:sp>
        <p:nvSpPr>
          <p:cNvPr id="19" name="文本框 18">
            <a:extLst>
              <a:ext uri="{FF2B5EF4-FFF2-40B4-BE49-F238E27FC236}">
                <a16:creationId xmlns:a16="http://schemas.microsoft.com/office/drawing/2014/main" id="{08C03BFC-3EC1-4662-8764-607781ADF8E9}"/>
              </a:ext>
            </a:extLst>
          </p:cNvPr>
          <p:cNvSpPr txBox="1"/>
          <p:nvPr/>
        </p:nvSpPr>
        <p:spPr>
          <a:xfrm>
            <a:off x="892072" y="2601199"/>
            <a:ext cx="9147905" cy="200054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1.1</a:t>
            </a:r>
            <a:r>
              <a:rPr lang="zh-CN" altLang="en-US" sz="24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业务大起大落，如今步入常轨；</a:t>
            </a:r>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r>
              <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1.2 </a:t>
            </a:r>
            <a:r>
              <a:rPr lang="zh-CN"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利润稳定，盈利能力不断提升，主营业务表现良好</a:t>
            </a:r>
            <a:r>
              <a:rPr lang="zh-CN" altLang="en-US"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a:t>
            </a:r>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4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r>
              <a:rPr lang="en-US" altLang="zh-CN" sz="24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1.3 </a:t>
            </a:r>
            <a:r>
              <a:rPr lang="zh-CN" altLang="zh-CN" sz="24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主产品稳定发展，新品推广持续推进。</a:t>
            </a:r>
            <a:endParaRPr lang="zh-CN" altLang="zh-CN" sz="2400"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401C2F35-1874-4B29-8884-7216225146AA}"/>
              </a:ext>
            </a:extLst>
          </p:cNvPr>
          <p:cNvSpPr txBox="1"/>
          <p:nvPr/>
        </p:nvSpPr>
        <p:spPr>
          <a:xfrm>
            <a:off x="341745" y="933128"/>
            <a:ext cx="11628582" cy="360098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Black-Sholes</a:t>
            </a:r>
            <a:r>
              <a:rPr kumimoji="0" lang="zh-CN" altLang="en-US" sz="1800" b="1"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rPr>
              <a:t>期权定价模型介绍：</a:t>
            </a:r>
            <a:endParaRPr kumimoji="0" lang="en-US" altLang="zh-CN" sz="1800" b="1"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假设将公司股票价格 </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构造成一种欧式看涨期权，则一般定价模型如下，其公式为：</a:t>
            </a: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式中，       </a:t>
            </a:r>
            <a:r>
              <a:rPr lang="zh-CN" altLang="en-US" dirty="0">
                <a:latin typeface="华文楷体" panose="02010600040101010101" pitchFamily="2" charset="-122"/>
                <a:ea typeface="华文楷体" panose="02010600040101010101" pitchFamily="2" charset="-122"/>
                <a:cs typeface="Times New Roman" panose="02020603050405020304" pitchFamily="18" charset="0"/>
              </a:rPr>
              <a:t>为</a:t>
            </a: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标准正态分布变量的累计概率分布函数；</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     </a:t>
            </a: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为欧式看涨期权的价格；</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    </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为行使期权的执行价格；</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S</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为标的资产的当前价值；</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T </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为期权的有效期</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     </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为有效期的无风险利率；    为标的资产收益率波动。</a:t>
            </a:r>
            <a:endPar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85D0457B-F13A-4651-96B1-2C53EC1169A2}"/>
              </a:ext>
            </a:extLst>
          </p:cNvPr>
          <p:cNvGraphicFramePr>
            <a:graphicFrameLocks noChangeAspect="1"/>
          </p:cNvGraphicFramePr>
          <p:nvPr>
            <p:extLst>
              <p:ext uri="{D42A27DB-BD31-4B8C-83A1-F6EECF244321}">
                <p14:modId xmlns:p14="http://schemas.microsoft.com/office/powerpoint/2010/main" val="280635839"/>
              </p:ext>
            </p:extLst>
          </p:nvPr>
        </p:nvGraphicFramePr>
        <p:xfrm>
          <a:off x="2445038" y="1434352"/>
          <a:ext cx="286909" cy="382545"/>
        </p:xfrm>
        <a:graphic>
          <a:graphicData uri="http://schemas.openxmlformats.org/presentationml/2006/ole">
            <mc:AlternateContent xmlns:mc="http://schemas.openxmlformats.org/markup-compatibility/2006">
              <mc:Choice xmlns:v="urn:schemas-microsoft-com:vml" Requires="v">
                <p:oleObj spid="_x0000_s15721" name="Equation" r:id="rId4" imgW="170941" imgH="228965" progId="Equation.DSMT4">
                  <p:embed/>
                </p:oleObj>
              </mc:Choice>
              <mc:Fallback>
                <p:oleObj name="Equation" r:id="rId4" imgW="170941" imgH="228965" progId="Equation.DSMT4">
                  <p:embed/>
                  <p:pic>
                    <p:nvPicPr>
                      <p:cNvPr id="0" name=""/>
                      <p:cNvPicPr/>
                      <p:nvPr/>
                    </p:nvPicPr>
                    <p:blipFill>
                      <a:blip r:embed="rId5"/>
                      <a:stretch>
                        <a:fillRect/>
                      </a:stretch>
                    </p:blipFill>
                    <p:spPr>
                      <a:xfrm>
                        <a:off x="2445038" y="1434352"/>
                        <a:ext cx="286909" cy="38254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A9D8EAD-81D1-4751-BCDD-6EF1F7D49E9F}"/>
              </a:ext>
            </a:extLst>
          </p:cNvPr>
          <p:cNvGraphicFramePr>
            <a:graphicFrameLocks noChangeAspect="1"/>
          </p:cNvGraphicFramePr>
          <p:nvPr>
            <p:extLst>
              <p:ext uri="{D42A27DB-BD31-4B8C-83A1-F6EECF244321}">
                <p14:modId xmlns:p14="http://schemas.microsoft.com/office/powerpoint/2010/main" val="1760653305"/>
              </p:ext>
            </p:extLst>
          </p:nvPr>
        </p:nvGraphicFramePr>
        <p:xfrm>
          <a:off x="3913498" y="2041124"/>
          <a:ext cx="2383686" cy="380999"/>
        </p:xfrm>
        <a:graphic>
          <a:graphicData uri="http://schemas.openxmlformats.org/presentationml/2006/ole">
            <mc:AlternateContent xmlns:mc="http://schemas.openxmlformats.org/markup-compatibility/2006">
              <mc:Choice xmlns:v="urn:schemas-microsoft-com:vml" Requires="v">
                <p:oleObj spid="_x0000_s15722" name="Equation" r:id="rId6" imgW="1548888" imgH="248075" progId="Equation.DSMT4">
                  <p:embed/>
                </p:oleObj>
              </mc:Choice>
              <mc:Fallback>
                <p:oleObj name="Equation" r:id="rId6" imgW="1548888" imgH="248075" progId="Equation.DSMT4">
                  <p:embed/>
                  <p:pic>
                    <p:nvPicPr>
                      <p:cNvPr id="0" name=""/>
                      <p:cNvPicPr/>
                      <p:nvPr/>
                    </p:nvPicPr>
                    <p:blipFill>
                      <a:blip r:embed="rId7"/>
                      <a:stretch>
                        <a:fillRect/>
                      </a:stretch>
                    </p:blipFill>
                    <p:spPr>
                      <a:xfrm>
                        <a:off x="3913498" y="2041124"/>
                        <a:ext cx="2383686" cy="38099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FC0D57CC-47D3-4DC4-A235-7FB95FCBBF57}"/>
              </a:ext>
            </a:extLst>
          </p:cNvPr>
          <p:cNvGraphicFramePr>
            <a:graphicFrameLocks noChangeAspect="1"/>
          </p:cNvGraphicFramePr>
          <p:nvPr>
            <p:extLst>
              <p:ext uri="{D42A27DB-BD31-4B8C-83A1-F6EECF244321}">
                <p14:modId xmlns:p14="http://schemas.microsoft.com/office/powerpoint/2010/main" val="3987694977"/>
              </p:ext>
            </p:extLst>
          </p:nvPr>
        </p:nvGraphicFramePr>
        <p:xfrm>
          <a:off x="2292138" y="2483743"/>
          <a:ext cx="1914092" cy="799268"/>
        </p:xfrm>
        <a:graphic>
          <a:graphicData uri="http://schemas.openxmlformats.org/presentationml/2006/ole">
            <mc:AlternateContent xmlns:mc="http://schemas.openxmlformats.org/markup-compatibility/2006">
              <mc:Choice xmlns:v="urn:schemas-microsoft-com:vml" Requires="v">
                <p:oleObj spid="_x0000_s15723" name="Equation" r:id="rId8" imgW="1463417" imgH="610452" progId="Equation.DSMT4">
                  <p:embed/>
                </p:oleObj>
              </mc:Choice>
              <mc:Fallback>
                <p:oleObj name="Equation" r:id="rId8" imgW="1463417" imgH="610452" progId="Equation.DSMT4">
                  <p:embed/>
                  <p:pic>
                    <p:nvPicPr>
                      <p:cNvPr id="0" name=""/>
                      <p:cNvPicPr/>
                      <p:nvPr/>
                    </p:nvPicPr>
                    <p:blipFill>
                      <a:blip r:embed="rId9"/>
                      <a:stretch>
                        <a:fillRect/>
                      </a:stretch>
                    </p:blipFill>
                    <p:spPr>
                      <a:xfrm>
                        <a:off x="2292138" y="2483743"/>
                        <a:ext cx="1914092" cy="79926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40D0967-2B94-4557-A5EC-327C62712C83}"/>
              </a:ext>
            </a:extLst>
          </p:cNvPr>
          <p:cNvGraphicFramePr>
            <a:graphicFrameLocks noChangeAspect="1"/>
          </p:cNvGraphicFramePr>
          <p:nvPr>
            <p:extLst>
              <p:ext uri="{D42A27DB-BD31-4B8C-83A1-F6EECF244321}">
                <p14:modId xmlns:p14="http://schemas.microsoft.com/office/powerpoint/2010/main" val="3537201886"/>
              </p:ext>
            </p:extLst>
          </p:nvPr>
        </p:nvGraphicFramePr>
        <p:xfrm>
          <a:off x="5264726" y="2422123"/>
          <a:ext cx="2732605" cy="757417"/>
        </p:xfrm>
        <a:graphic>
          <a:graphicData uri="http://schemas.openxmlformats.org/presentationml/2006/ole">
            <mc:AlternateContent xmlns:mc="http://schemas.openxmlformats.org/markup-compatibility/2006">
              <mc:Choice xmlns:v="urn:schemas-microsoft-com:vml" Requires="v">
                <p:oleObj spid="_x0000_s15724" name="Equation" r:id="rId10" imgW="2204283" imgH="610452" progId="Equation.DSMT4">
                  <p:embed/>
                </p:oleObj>
              </mc:Choice>
              <mc:Fallback>
                <p:oleObj name="Equation" r:id="rId10" imgW="2204283" imgH="610452" progId="Equation.DSMT4">
                  <p:embed/>
                  <p:pic>
                    <p:nvPicPr>
                      <p:cNvPr id="0" name=""/>
                      <p:cNvPicPr/>
                      <p:nvPr/>
                    </p:nvPicPr>
                    <p:blipFill>
                      <a:blip r:embed="rId11"/>
                      <a:stretch>
                        <a:fillRect/>
                      </a:stretch>
                    </p:blipFill>
                    <p:spPr>
                      <a:xfrm>
                        <a:off x="5264726" y="2422123"/>
                        <a:ext cx="2732605" cy="757417"/>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9FE9A9E9-868C-4175-B553-B50CE3A2E493}"/>
              </a:ext>
            </a:extLst>
          </p:cNvPr>
          <p:cNvGraphicFramePr>
            <a:graphicFrameLocks noChangeAspect="1"/>
          </p:cNvGraphicFramePr>
          <p:nvPr>
            <p:extLst>
              <p:ext uri="{D42A27DB-BD31-4B8C-83A1-F6EECF244321}">
                <p14:modId xmlns:p14="http://schemas.microsoft.com/office/powerpoint/2010/main" val="3576688110"/>
              </p:ext>
            </p:extLst>
          </p:nvPr>
        </p:nvGraphicFramePr>
        <p:xfrm>
          <a:off x="959861" y="3693107"/>
          <a:ext cx="472332" cy="269294"/>
        </p:xfrm>
        <a:graphic>
          <a:graphicData uri="http://schemas.openxmlformats.org/presentationml/2006/ole">
            <mc:AlternateContent xmlns:mc="http://schemas.openxmlformats.org/markup-compatibility/2006">
              <mc:Choice xmlns:v="urn:schemas-microsoft-com:vml" Requires="v">
                <p:oleObj spid="_x0000_s15725" name="Equation" r:id="rId12" imgW="351579" imgH="200479" progId="Equation.DSMT4">
                  <p:embed/>
                </p:oleObj>
              </mc:Choice>
              <mc:Fallback>
                <p:oleObj name="Equation" r:id="rId12" imgW="351579" imgH="200479" progId="Equation.DSMT4">
                  <p:embed/>
                  <p:pic>
                    <p:nvPicPr>
                      <p:cNvPr id="0" name=""/>
                      <p:cNvPicPr/>
                      <p:nvPr/>
                    </p:nvPicPr>
                    <p:blipFill>
                      <a:blip r:embed="rId13"/>
                      <a:stretch>
                        <a:fillRect/>
                      </a:stretch>
                    </p:blipFill>
                    <p:spPr>
                      <a:xfrm>
                        <a:off x="959861" y="3693107"/>
                        <a:ext cx="472332" cy="269294"/>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FD0D86D4-670E-43B3-AA5A-0D9B9DF29FB0}"/>
              </a:ext>
            </a:extLst>
          </p:cNvPr>
          <p:cNvGraphicFramePr>
            <a:graphicFrameLocks noChangeAspect="1"/>
          </p:cNvGraphicFramePr>
          <p:nvPr>
            <p:extLst>
              <p:ext uri="{D42A27DB-BD31-4B8C-83A1-F6EECF244321}">
                <p14:modId xmlns:p14="http://schemas.microsoft.com/office/powerpoint/2010/main" val="1063814801"/>
              </p:ext>
            </p:extLst>
          </p:nvPr>
        </p:nvGraphicFramePr>
        <p:xfrm>
          <a:off x="5818907" y="3670668"/>
          <a:ext cx="413344" cy="291733"/>
        </p:xfrm>
        <a:graphic>
          <a:graphicData uri="http://schemas.openxmlformats.org/presentationml/2006/ole">
            <mc:AlternateContent xmlns:mc="http://schemas.openxmlformats.org/markup-compatibility/2006">
              <mc:Choice xmlns:v="urn:schemas-microsoft-com:vml" Requires="v">
                <p:oleObj spid="_x0000_s15726" name="Equation" r:id="rId14" imgW="114200" imgH="133412" progId="Equation.DSMT4">
                  <p:embed/>
                </p:oleObj>
              </mc:Choice>
              <mc:Fallback>
                <p:oleObj name="Equation" r:id="rId14" imgW="114200" imgH="133412" progId="Equation.DSMT4">
                  <p:embed/>
                  <p:pic>
                    <p:nvPicPr>
                      <p:cNvPr id="0" name=""/>
                      <p:cNvPicPr/>
                      <p:nvPr/>
                    </p:nvPicPr>
                    <p:blipFill>
                      <a:blip r:embed="rId15"/>
                      <a:stretch>
                        <a:fillRect/>
                      </a:stretch>
                    </p:blipFill>
                    <p:spPr>
                      <a:xfrm>
                        <a:off x="5818907" y="3670668"/>
                        <a:ext cx="413344" cy="291733"/>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CD96CBB0-7E16-4849-92AA-9A3E10F48EAD}"/>
              </a:ext>
            </a:extLst>
          </p:cNvPr>
          <p:cNvGraphicFramePr>
            <a:graphicFrameLocks noChangeAspect="1"/>
          </p:cNvGraphicFramePr>
          <p:nvPr>
            <p:extLst>
              <p:ext uri="{D42A27DB-BD31-4B8C-83A1-F6EECF244321}">
                <p14:modId xmlns:p14="http://schemas.microsoft.com/office/powerpoint/2010/main" val="272751847"/>
              </p:ext>
            </p:extLst>
          </p:nvPr>
        </p:nvGraphicFramePr>
        <p:xfrm>
          <a:off x="8568001" y="3698173"/>
          <a:ext cx="249873" cy="236721"/>
        </p:xfrm>
        <a:graphic>
          <a:graphicData uri="http://schemas.openxmlformats.org/presentationml/2006/ole">
            <mc:AlternateContent xmlns:mc="http://schemas.openxmlformats.org/markup-compatibility/2006">
              <mc:Choice xmlns:v="urn:schemas-microsoft-com:vml" Requires="v">
                <p:oleObj spid="_x0000_s15727" name="Equation" r:id="rId16" imgW="180638" imgH="171633" progId="Equation.DSMT4">
                  <p:embed/>
                </p:oleObj>
              </mc:Choice>
              <mc:Fallback>
                <p:oleObj name="Equation" r:id="rId16" imgW="180638" imgH="171633" progId="Equation.DSMT4">
                  <p:embed/>
                  <p:pic>
                    <p:nvPicPr>
                      <p:cNvPr id="0" name=""/>
                      <p:cNvPicPr/>
                      <p:nvPr/>
                    </p:nvPicPr>
                    <p:blipFill>
                      <a:blip r:embed="rId17"/>
                      <a:stretch>
                        <a:fillRect/>
                      </a:stretch>
                    </p:blipFill>
                    <p:spPr>
                      <a:xfrm>
                        <a:off x="8568001" y="3698173"/>
                        <a:ext cx="249873" cy="236721"/>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7B340101-82B2-4949-92AF-DB0F4AE64895}"/>
              </a:ext>
            </a:extLst>
          </p:cNvPr>
          <p:cNvGraphicFramePr>
            <a:graphicFrameLocks noChangeAspect="1"/>
          </p:cNvGraphicFramePr>
          <p:nvPr>
            <p:extLst>
              <p:ext uri="{D42A27DB-BD31-4B8C-83A1-F6EECF244321}">
                <p14:modId xmlns:p14="http://schemas.microsoft.com/office/powerpoint/2010/main" val="2441245677"/>
              </p:ext>
            </p:extLst>
          </p:nvPr>
        </p:nvGraphicFramePr>
        <p:xfrm>
          <a:off x="4302412" y="3961093"/>
          <a:ext cx="257293" cy="278734"/>
        </p:xfrm>
        <a:graphic>
          <a:graphicData uri="http://schemas.openxmlformats.org/presentationml/2006/ole">
            <mc:AlternateContent xmlns:mc="http://schemas.openxmlformats.org/markup-compatibility/2006">
              <mc:Choice xmlns:v="urn:schemas-microsoft-com:vml" Requires="v">
                <p:oleObj spid="_x0000_s15728" name="Equation" r:id="rId18" imgW="114200" imgH="124038" progId="Equation.DSMT4">
                  <p:embed/>
                </p:oleObj>
              </mc:Choice>
              <mc:Fallback>
                <p:oleObj name="Equation" r:id="rId18" imgW="114200" imgH="124038" progId="Equation.DSMT4">
                  <p:embed/>
                  <p:pic>
                    <p:nvPicPr>
                      <p:cNvPr id="0" name=""/>
                      <p:cNvPicPr/>
                      <p:nvPr/>
                    </p:nvPicPr>
                    <p:blipFill>
                      <a:blip r:embed="rId19"/>
                      <a:stretch>
                        <a:fillRect/>
                      </a:stretch>
                    </p:blipFill>
                    <p:spPr>
                      <a:xfrm>
                        <a:off x="4302412" y="3961093"/>
                        <a:ext cx="257293" cy="278734"/>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E590281A-2D64-47E8-8D56-77713071D4C9}"/>
              </a:ext>
            </a:extLst>
          </p:cNvPr>
          <p:cNvGraphicFramePr>
            <a:graphicFrameLocks noChangeAspect="1"/>
          </p:cNvGraphicFramePr>
          <p:nvPr>
            <p:extLst>
              <p:ext uri="{D42A27DB-BD31-4B8C-83A1-F6EECF244321}">
                <p14:modId xmlns:p14="http://schemas.microsoft.com/office/powerpoint/2010/main" val="1556042072"/>
              </p:ext>
            </p:extLst>
          </p:nvPr>
        </p:nvGraphicFramePr>
        <p:xfrm>
          <a:off x="7037428" y="3978221"/>
          <a:ext cx="279402" cy="244477"/>
        </p:xfrm>
        <a:graphic>
          <a:graphicData uri="http://schemas.openxmlformats.org/presentationml/2006/ole">
            <mc:AlternateContent xmlns:mc="http://schemas.openxmlformats.org/markup-compatibility/2006">
              <mc:Choice xmlns:v="urn:schemas-microsoft-com:vml" Requires="v">
                <p:oleObj spid="_x0000_s15729" name="Equation" r:id="rId20" imgW="151908" imgH="133412" progId="Equation.DSMT4">
                  <p:embed/>
                </p:oleObj>
              </mc:Choice>
              <mc:Fallback>
                <p:oleObj name="Equation" r:id="rId20" imgW="151908" imgH="133412" progId="Equation.DSMT4">
                  <p:embed/>
                  <p:pic>
                    <p:nvPicPr>
                      <p:cNvPr id="0" name=""/>
                      <p:cNvPicPr/>
                      <p:nvPr/>
                    </p:nvPicPr>
                    <p:blipFill>
                      <a:blip r:embed="rId21"/>
                      <a:stretch>
                        <a:fillRect/>
                      </a:stretch>
                    </p:blipFill>
                    <p:spPr>
                      <a:xfrm>
                        <a:off x="7037428" y="3978221"/>
                        <a:ext cx="279402" cy="244477"/>
                      </a:xfrm>
                      <a:prstGeom prst="rect">
                        <a:avLst/>
                      </a:prstGeom>
                    </p:spPr>
                  </p:pic>
                </p:oleObj>
              </mc:Fallback>
            </mc:AlternateContent>
          </a:graphicData>
        </a:graphic>
      </p:graphicFrame>
    </p:spTree>
    <p:extLst>
      <p:ext uri="{BB962C8B-B14F-4D97-AF65-F5344CB8AC3E}">
        <p14:creationId xmlns:p14="http://schemas.microsoft.com/office/powerpoint/2010/main" val="1335024457"/>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F1FA5FF5-35A9-495D-8114-E356DB93D51A}"/>
              </a:ext>
            </a:extLst>
          </p:cNvPr>
          <p:cNvSpPr txBox="1"/>
          <p:nvPr/>
        </p:nvSpPr>
        <p:spPr>
          <a:xfrm>
            <a:off x="197573" y="904130"/>
            <a:ext cx="11796852" cy="535531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模糊实物期权：</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假设      表示当前价格下由公司股价产生的全部服务年限内收益率的现值之和，     表示期权的执行价格，即执行成本或机会成本，用沪深</a:t>
            </a:r>
            <a:r>
              <a:rPr lang="en-US" altLang="zh-CN" dirty="0">
                <a:latin typeface="华文楷体" panose="02010600040101010101" pitchFamily="2" charset="-122"/>
                <a:ea typeface="华文楷体" panose="02010600040101010101" pitchFamily="2" charset="-122"/>
              </a:rPr>
              <a:t>300</a:t>
            </a:r>
            <a:r>
              <a:rPr lang="zh-CN" altLang="en-US" dirty="0">
                <a:latin typeface="华文楷体" panose="02010600040101010101" pitchFamily="2" charset="-122"/>
                <a:ea typeface="华文楷体" panose="02010600040101010101" pitchFamily="2" charset="-122"/>
              </a:rPr>
              <a:t>的收益率表示，</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表示期权的有效期，    表示股价收益率的波动率</a:t>
            </a:r>
            <a:r>
              <a:rPr lang="en-US" altLang="zh-CN" dirty="0">
                <a:latin typeface="华文楷体" panose="02010600040101010101" pitchFamily="2" charset="-122"/>
                <a:ea typeface="华文楷体" panose="02010600040101010101" pitchFamily="2" charset="-122"/>
              </a:rPr>
              <a:t>, r</a:t>
            </a:r>
            <a:r>
              <a:rPr lang="zh-CN" altLang="en-US" dirty="0">
                <a:latin typeface="华文楷体" panose="02010600040101010101" pitchFamily="2" charset="-122"/>
                <a:ea typeface="华文楷体" panose="02010600040101010101" pitchFamily="2" charset="-122"/>
              </a:rPr>
              <a:t>为期权的无风险利率。其中   、     为梯形模糊数；                        </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                           则公司股价的收益率模糊实物期权价值为：</a:t>
            </a: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式中，         ，         </a:t>
            </a: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分别表示有效期内收益率全部收益现值和预期成本现值的数学期望或均值分别表示有效期内收益率全部收益现值和预期成本现值的数学期望或均值</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    表示波动率，其计算公式为：</a:t>
            </a:r>
            <a:endPar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利用梯形模糊数的运算可得收益率实物期权价值：</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                                                </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latin typeface="华文楷体" panose="02010600040101010101" pitchFamily="2" charset="-122"/>
              <a:ea typeface="华文楷体" panose="02010600040101010101" pitchFamily="2" charset="-122"/>
            </a:endParaRPr>
          </a:p>
        </p:txBody>
      </p:sp>
      <p:graphicFrame>
        <p:nvGraphicFramePr>
          <p:cNvPr id="4" name="对象 3">
            <a:extLst>
              <a:ext uri="{FF2B5EF4-FFF2-40B4-BE49-F238E27FC236}">
                <a16:creationId xmlns:a16="http://schemas.microsoft.com/office/drawing/2014/main" id="{8A09440D-9FA0-44F5-AEC1-80B399BB7259}"/>
              </a:ext>
            </a:extLst>
          </p:cNvPr>
          <p:cNvGraphicFramePr>
            <a:graphicFrameLocks noChangeAspect="1"/>
          </p:cNvGraphicFramePr>
          <p:nvPr>
            <p:extLst>
              <p:ext uri="{D42A27DB-BD31-4B8C-83A1-F6EECF244321}">
                <p14:modId xmlns:p14="http://schemas.microsoft.com/office/powerpoint/2010/main" val="1850031663"/>
              </p:ext>
            </p:extLst>
          </p:nvPr>
        </p:nvGraphicFramePr>
        <p:xfrm>
          <a:off x="822036" y="1271442"/>
          <a:ext cx="249382" cy="516578"/>
        </p:xfrm>
        <a:graphic>
          <a:graphicData uri="http://schemas.openxmlformats.org/presentationml/2006/ole">
            <mc:AlternateContent xmlns:mc="http://schemas.openxmlformats.org/markup-compatibility/2006">
              <mc:Choice xmlns:v="urn:schemas-microsoft-com:vml" Requires="v">
                <p:oleObj spid="_x0000_s16998" name="Equation" r:id="rId4" imgW="132875" imgH="276560" progId="Equation.DSMT4">
                  <p:embed/>
                </p:oleObj>
              </mc:Choice>
              <mc:Fallback>
                <p:oleObj name="Equation" r:id="rId4" imgW="132875" imgH="276560" progId="Equation.DSMT4">
                  <p:embed/>
                  <p:pic>
                    <p:nvPicPr>
                      <p:cNvPr id="0" name=""/>
                      <p:cNvPicPr/>
                      <p:nvPr/>
                    </p:nvPicPr>
                    <p:blipFill>
                      <a:blip r:embed="rId5"/>
                      <a:stretch>
                        <a:fillRect/>
                      </a:stretch>
                    </p:blipFill>
                    <p:spPr>
                      <a:xfrm>
                        <a:off x="822036" y="1271442"/>
                        <a:ext cx="249382" cy="51657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9388B097-A514-4FCE-B702-0BC539C23976}"/>
              </a:ext>
            </a:extLst>
          </p:cNvPr>
          <p:cNvGraphicFramePr>
            <a:graphicFrameLocks noChangeAspect="1"/>
          </p:cNvGraphicFramePr>
          <p:nvPr>
            <p:extLst>
              <p:ext uri="{D42A27DB-BD31-4B8C-83A1-F6EECF244321}">
                <p14:modId xmlns:p14="http://schemas.microsoft.com/office/powerpoint/2010/main" val="1115244484"/>
              </p:ext>
            </p:extLst>
          </p:nvPr>
        </p:nvGraphicFramePr>
        <p:xfrm>
          <a:off x="8213003" y="1355217"/>
          <a:ext cx="293688" cy="432803"/>
        </p:xfrm>
        <a:graphic>
          <a:graphicData uri="http://schemas.openxmlformats.org/presentationml/2006/ole">
            <mc:AlternateContent xmlns:mc="http://schemas.openxmlformats.org/markup-compatibility/2006">
              <mc:Choice xmlns:v="urn:schemas-microsoft-com:vml" Requires="v">
                <p:oleObj spid="_x0000_s16999" name="Equation" r:id="rId6" imgW="180638" imgH="267185" progId="Equation.DSMT4">
                  <p:embed/>
                </p:oleObj>
              </mc:Choice>
              <mc:Fallback>
                <p:oleObj name="Equation" r:id="rId6" imgW="180638" imgH="267185" progId="Equation.DSMT4">
                  <p:embed/>
                  <p:pic>
                    <p:nvPicPr>
                      <p:cNvPr id="0" name=""/>
                      <p:cNvPicPr/>
                      <p:nvPr/>
                    </p:nvPicPr>
                    <p:blipFill>
                      <a:blip r:embed="rId7"/>
                      <a:stretch>
                        <a:fillRect/>
                      </a:stretch>
                    </p:blipFill>
                    <p:spPr>
                      <a:xfrm>
                        <a:off x="8213003" y="1355217"/>
                        <a:ext cx="293688" cy="43280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5CAF3649-8D88-452D-9EF6-9C4484CF22E5}"/>
              </a:ext>
            </a:extLst>
          </p:cNvPr>
          <p:cNvGraphicFramePr>
            <a:graphicFrameLocks noChangeAspect="1"/>
          </p:cNvGraphicFramePr>
          <p:nvPr>
            <p:extLst>
              <p:ext uri="{D42A27DB-BD31-4B8C-83A1-F6EECF244321}">
                <p14:modId xmlns:p14="http://schemas.microsoft.com/office/powerpoint/2010/main" val="2680209429"/>
              </p:ext>
            </p:extLst>
          </p:nvPr>
        </p:nvGraphicFramePr>
        <p:xfrm>
          <a:off x="6444673" y="1845747"/>
          <a:ext cx="277384" cy="242711"/>
        </p:xfrm>
        <a:graphic>
          <a:graphicData uri="http://schemas.openxmlformats.org/presentationml/2006/ole">
            <mc:AlternateContent xmlns:mc="http://schemas.openxmlformats.org/markup-compatibility/2006">
              <mc:Choice xmlns:v="urn:schemas-microsoft-com:vml" Requires="v">
                <p:oleObj spid="_x0000_s17000" name="Equation" r:id="rId8" imgW="151908" imgH="133412" progId="Equation.DSMT4">
                  <p:embed/>
                </p:oleObj>
              </mc:Choice>
              <mc:Fallback>
                <p:oleObj name="Equation" r:id="rId8" imgW="151908" imgH="133412" progId="Equation.DSMT4">
                  <p:embed/>
                  <p:pic>
                    <p:nvPicPr>
                      <p:cNvPr id="0" name=""/>
                      <p:cNvPicPr/>
                      <p:nvPr/>
                    </p:nvPicPr>
                    <p:blipFill>
                      <a:blip r:embed="rId9"/>
                      <a:stretch>
                        <a:fillRect/>
                      </a:stretch>
                    </p:blipFill>
                    <p:spPr>
                      <a:xfrm>
                        <a:off x="6444673" y="1845747"/>
                        <a:ext cx="277384" cy="242711"/>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5F909073-08C4-4223-8915-A1BC5EB3538E}"/>
              </a:ext>
            </a:extLst>
          </p:cNvPr>
          <p:cNvGraphicFramePr>
            <a:graphicFrameLocks noChangeAspect="1"/>
          </p:cNvGraphicFramePr>
          <p:nvPr>
            <p:extLst>
              <p:ext uri="{D42A27DB-BD31-4B8C-83A1-F6EECF244321}">
                <p14:modId xmlns:p14="http://schemas.microsoft.com/office/powerpoint/2010/main" val="1123471129"/>
              </p:ext>
            </p:extLst>
          </p:nvPr>
        </p:nvGraphicFramePr>
        <p:xfrm>
          <a:off x="735365" y="1975800"/>
          <a:ext cx="173341" cy="359064"/>
        </p:xfrm>
        <a:graphic>
          <a:graphicData uri="http://schemas.openxmlformats.org/presentationml/2006/ole">
            <mc:AlternateContent xmlns:mc="http://schemas.openxmlformats.org/markup-compatibility/2006">
              <mc:Choice xmlns:v="urn:schemas-microsoft-com:vml" Requires="v">
                <p:oleObj spid="_x0000_s17001" name="Equation" r:id="rId10" imgW="132875" imgH="276560" progId="Equation.DSMT4">
                  <p:embed/>
                </p:oleObj>
              </mc:Choice>
              <mc:Fallback>
                <p:oleObj name="Equation" r:id="rId10" imgW="132875" imgH="276560" progId="Equation.DSMT4">
                  <p:embed/>
                  <p:pic>
                    <p:nvPicPr>
                      <p:cNvPr id="0" name=""/>
                      <p:cNvPicPr/>
                      <p:nvPr/>
                    </p:nvPicPr>
                    <p:blipFill>
                      <a:blip r:embed="rId11"/>
                      <a:stretch>
                        <a:fillRect/>
                      </a:stretch>
                    </p:blipFill>
                    <p:spPr>
                      <a:xfrm>
                        <a:off x="735365" y="1975800"/>
                        <a:ext cx="173341" cy="359064"/>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334324B8-4C54-48D6-863E-9DF67541B48A}"/>
              </a:ext>
            </a:extLst>
          </p:cNvPr>
          <p:cNvGraphicFramePr>
            <a:graphicFrameLocks noChangeAspect="1"/>
          </p:cNvGraphicFramePr>
          <p:nvPr>
            <p:extLst>
              <p:ext uri="{D42A27DB-BD31-4B8C-83A1-F6EECF244321}">
                <p14:modId xmlns:p14="http://schemas.microsoft.com/office/powerpoint/2010/main" val="1166717289"/>
              </p:ext>
            </p:extLst>
          </p:nvPr>
        </p:nvGraphicFramePr>
        <p:xfrm>
          <a:off x="1154827" y="1905033"/>
          <a:ext cx="291671" cy="429831"/>
        </p:xfrm>
        <a:graphic>
          <a:graphicData uri="http://schemas.openxmlformats.org/presentationml/2006/ole">
            <mc:AlternateContent xmlns:mc="http://schemas.openxmlformats.org/markup-compatibility/2006">
              <mc:Choice xmlns:v="urn:schemas-microsoft-com:vml" Requires="v">
                <p:oleObj spid="_x0000_s17002" name="Equation" r:id="rId12" imgW="180638" imgH="267185" progId="Equation.DSMT4">
                  <p:embed/>
                </p:oleObj>
              </mc:Choice>
              <mc:Fallback>
                <p:oleObj name="Equation" r:id="rId12" imgW="180638" imgH="267185" progId="Equation.DSMT4">
                  <p:embed/>
                  <p:pic>
                    <p:nvPicPr>
                      <p:cNvPr id="0" name=""/>
                      <p:cNvPicPr/>
                      <p:nvPr/>
                    </p:nvPicPr>
                    <p:blipFill>
                      <a:blip r:embed="rId13"/>
                      <a:stretch>
                        <a:fillRect/>
                      </a:stretch>
                    </p:blipFill>
                    <p:spPr>
                      <a:xfrm>
                        <a:off x="1154827" y="1905033"/>
                        <a:ext cx="291671" cy="42983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28A4B45F-5309-480D-90C7-8E4BE9A39EEF}"/>
              </a:ext>
            </a:extLst>
          </p:cNvPr>
          <p:cNvGraphicFramePr>
            <a:graphicFrameLocks noChangeAspect="1"/>
          </p:cNvGraphicFramePr>
          <p:nvPr>
            <p:extLst>
              <p:ext uri="{D42A27DB-BD31-4B8C-83A1-F6EECF244321}">
                <p14:modId xmlns:p14="http://schemas.microsoft.com/office/powerpoint/2010/main" val="2163408518"/>
              </p:ext>
            </p:extLst>
          </p:nvPr>
        </p:nvGraphicFramePr>
        <p:xfrm>
          <a:off x="3041795" y="1954946"/>
          <a:ext cx="1386982" cy="400771"/>
        </p:xfrm>
        <a:graphic>
          <a:graphicData uri="http://schemas.openxmlformats.org/presentationml/2006/ole">
            <mc:AlternateContent xmlns:mc="http://schemas.openxmlformats.org/markup-compatibility/2006">
              <mc:Choice xmlns:v="urn:schemas-microsoft-com:vml" Requires="v">
                <p:oleObj spid="_x0000_s17003" name="Equation" r:id="rId14" imgW="1121175" imgH="324517" progId="Equation.DSMT4">
                  <p:embed/>
                </p:oleObj>
              </mc:Choice>
              <mc:Fallback>
                <p:oleObj name="Equation" r:id="rId14" imgW="1121175" imgH="324517" progId="Equation.DSMT4">
                  <p:embed/>
                  <p:pic>
                    <p:nvPicPr>
                      <p:cNvPr id="0" name=""/>
                      <p:cNvPicPr/>
                      <p:nvPr/>
                    </p:nvPicPr>
                    <p:blipFill>
                      <a:blip r:embed="rId15"/>
                      <a:stretch>
                        <a:fillRect/>
                      </a:stretch>
                    </p:blipFill>
                    <p:spPr>
                      <a:xfrm>
                        <a:off x="3041795" y="1954946"/>
                        <a:ext cx="1386982" cy="400771"/>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808ACF4D-0F1B-4F65-A5FC-E42B59EEF902}"/>
              </a:ext>
            </a:extLst>
          </p:cNvPr>
          <p:cNvGraphicFramePr>
            <a:graphicFrameLocks noChangeAspect="1"/>
          </p:cNvGraphicFramePr>
          <p:nvPr>
            <p:extLst>
              <p:ext uri="{D42A27DB-BD31-4B8C-83A1-F6EECF244321}">
                <p14:modId xmlns:p14="http://schemas.microsoft.com/office/powerpoint/2010/main" val="3323211673"/>
              </p:ext>
            </p:extLst>
          </p:nvPr>
        </p:nvGraphicFramePr>
        <p:xfrm>
          <a:off x="4562713" y="2001206"/>
          <a:ext cx="1461361" cy="380252"/>
        </p:xfrm>
        <a:graphic>
          <a:graphicData uri="http://schemas.openxmlformats.org/presentationml/2006/ole">
            <mc:AlternateContent xmlns:mc="http://schemas.openxmlformats.org/markup-compatibility/2006">
              <mc:Choice xmlns:v="urn:schemas-microsoft-com:vml" Requires="v">
                <p:oleObj spid="_x0000_s17004" name="Equation" r:id="rId16" imgW="1244713" imgH="324517" progId="Equation.DSMT4">
                  <p:embed/>
                </p:oleObj>
              </mc:Choice>
              <mc:Fallback>
                <p:oleObj name="Equation" r:id="rId16" imgW="1244713" imgH="324517" progId="Equation.DSMT4">
                  <p:embed/>
                  <p:pic>
                    <p:nvPicPr>
                      <p:cNvPr id="0" name=""/>
                      <p:cNvPicPr/>
                      <p:nvPr/>
                    </p:nvPicPr>
                    <p:blipFill>
                      <a:blip r:embed="rId17"/>
                      <a:stretch>
                        <a:fillRect/>
                      </a:stretch>
                    </p:blipFill>
                    <p:spPr>
                      <a:xfrm>
                        <a:off x="4562713" y="2001206"/>
                        <a:ext cx="1461361" cy="380252"/>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3A081869-FDAA-4842-853E-F66606F59F89}"/>
              </a:ext>
            </a:extLst>
          </p:cNvPr>
          <p:cNvGraphicFramePr>
            <a:graphicFrameLocks noChangeAspect="1"/>
          </p:cNvGraphicFramePr>
          <p:nvPr>
            <p:extLst>
              <p:ext uri="{D42A27DB-BD31-4B8C-83A1-F6EECF244321}">
                <p14:modId xmlns:p14="http://schemas.microsoft.com/office/powerpoint/2010/main" val="4119021012"/>
              </p:ext>
            </p:extLst>
          </p:nvPr>
        </p:nvGraphicFramePr>
        <p:xfrm>
          <a:off x="3957040" y="2381458"/>
          <a:ext cx="2487633" cy="466003"/>
        </p:xfrm>
        <a:graphic>
          <a:graphicData uri="http://schemas.openxmlformats.org/presentationml/2006/ole">
            <mc:AlternateContent xmlns:mc="http://schemas.openxmlformats.org/markup-compatibility/2006">
              <mc:Choice xmlns:v="urn:schemas-microsoft-com:vml" Requires="v">
                <p:oleObj spid="_x0000_s17005" name="Equation" r:id="rId18" imgW="1729167" imgH="324517" progId="Equation.DSMT4">
                  <p:embed/>
                </p:oleObj>
              </mc:Choice>
              <mc:Fallback>
                <p:oleObj name="Equation" r:id="rId18" imgW="1729167" imgH="324517" progId="Equation.DSMT4">
                  <p:embed/>
                  <p:pic>
                    <p:nvPicPr>
                      <p:cNvPr id="0" name=""/>
                      <p:cNvPicPr/>
                      <p:nvPr/>
                    </p:nvPicPr>
                    <p:blipFill>
                      <a:blip r:embed="rId19"/>
                      <a:stretch>
                        <a:fillRect/>
                      </a:stretch>
                    </p:blipFill>
                    <p:spPr>
                      <a:xfrm>
                        <a:off x="3957040" y="2381458"/>
                        <a:ext cx="2487633" cy="466003"/>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3CA88354-0530-4A03-8F85-DE1D9E9DDC53}"/>
              </a:ext>
            </a:extLst>
          </p:cNvPr>
          <p:cNvGraphicFramePr>
            <a:graphicFrameLocks noChangeAspect="1"/>
          </p:cNvGraphicFramePr>
          <p:nvPr>
            <p:extLst>
              <p:ext uri="{D42A27DB-BD31-4B8C-83A1-F6EECF244321}">
                <p14:modId xmlns:p14="http://schemas.microsoft.com/office/powerpoint/2010/main" val="1309731969"/>
              </p:ext>
            </p:extLst>
          </p:nvPr>
        </p:nvGraphicFramePr>
        <p:xfrm>
          <a:off x="2330181" y="2847461"/>
          <a:ext cx="2232532" cy="1048337"/>
        </p:xfrm>
        <a:graphic>
          <a:graphicData uri="http://schemas.openxmlformats.org/presentationml/2006/ole">
            <mc:AlternateContent xmlns:mc="http://schemas.openxmlformats.org/markup-compatibility/2006">
              <mc:Choice xmlns:v="urn:schemas-microsoft-com:vml" Requires="v">
                <p:oleObj spid="_x0000_s17006" name="Equation" r:id="rId20" imgW="1748200" imgH="820306" progId="Equation.DSMT4">
                  <p:embed/>
                </p:oleObj>
              </mc:Choice>
              <mc:Fallback>
                <p:oleObj name="Equation" r:id="rId20" imgW="1748200" imgH="820306" progId="Equation.DSMT4">
                  <p:embed/>
                  <p:pic>
                    <p:nvPicPr>
                      <p:cNvPr id="0" name=""/>
                      <p:cNvPicPr/>
                      <p:nvPr/>
                    </p:nvPicPr>
                    <p:blipFill>
                      <a:blip r:embed="rId21"/>
                      <a:stretch>
                        <a:fillRect/>
                      </a:stretch>
                    </p:blipFill>
                    <p:spPr>
                      <a:xfrm>
                        <a:off x="2330181" y="2847461"/>
                        <a:ext cx="2232532" cy="1048337"/>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D179A995-1296-4EC4-94CC-8BD414C3C30A}"/>
              </a:ext>
            </a:extLst>
          </p:cNvPr>
          <p:cNvGraphicFramePr>
            <a:graphicFrameLocks noChangeAspect="1"/>
          </p:cNvGraphicFramePr>
          <p:nvPr>
            <p:extLst>
              <p:ext uri="{D42A27DB-BD31-4B8C-83A1-F6EECF244321}">
                <p14:modId xmlns:p14="http://schemas.microsoft.com/office/powerpoint/2010/main" val="2346414216"/>
              </p:ext>
            </p:extLst>
          </p:nvPr>
        </p:nvGraphicFramePr>
        <p:xfrm>
          <a:off x="5293393" y="2887446"/>
          <a:ext cx="3272371" cy="1083108"/>
        </p:xfrm>
        <a:graphic>
          <a:graphicData uri="http://schemas.openxmlformats.org/presentationml/2006/ole">
            <mc:AlternateContent xmlns:mc="http://schemas.openxmlformats.org/markup-compatibility/2006">
              <mc:Choice xmlns:v="urn:schemas-microsoft-com:vml" Requires="v">
                <p:oleObj spid="_x0000_s17007" name="Equation" r:id="rId22" imgW="2480088" imgH="820306" progId="Equation.DSMT4">
                  <p:embed/>
                </p:oleObj>
              </mc:Choice>
              <mc:Fallback>
                <p:oleObj name="Equation" r:id="rId22" imgW="2480088" imgH="820306" progId="Equation.DSMT4">
                  <p:embed/>
                  <p:pic>
                    <p:nvPicPr>
                      <p:cNvPr id="0" name=""/>
                      <p:cNvPicPr/>
                      <p:nvPr/>
                    </p:nvPicPr>
                    <p:blipFill>
                      <a:blip r:embed="rId23"/>
                      <a:stretch>
                        <a:fillRect/>
                      </a:stretch>
                    </p:blipFill>
                    <p:spPr>
                      <a:xfrm>
                        <a:off x="5293393" y="2887446"/>
                        <a:ext cx="3272371" cy="1083108"/>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79AE805C-A0EA-4849-8525-32484EB70813}"/>
              </a:ext>
            </a:extLst>
          </p:cNvPr>
          <p:cNvGraphicFramePr>
            <a:graphicFrameLocks noChangeAspect="1"/>
          </p:cNvGraphicFramePr>
          <p:nvPr>
            <p:extLst>
              <p:ext uri="{D42A27DB-BD31-4B8C-83A1-F6EECF244321}">
                <p14:modId xmlns:p14="http://schemas.microsoft.com/office/powerpoint/2010/main" val="3387619308"/>
              </p:ext>
            </p:extLst>
          </p:nvPr>
        </p:nvGraphicFramePr>
        <p:xfrm>
          <a:off x="1013923" y="3842127"/>
          <a:ext cx="499806" cy="434221"/>
        </p:xfrm>
        <a:graphic>
          <a:graphicData uri="http://schemas.openxmlformats.org/presentationml/2006/ole">
            <mc:AlternateContent xmlns:mc="http://schemas.openxmlformats.org/markup-compatibility/2006">
              <mc:Choice xmlns:v="urn:schemas-microsoft-com:vml" Requires="v">
                <p:oleObj spid="_x0000_s17008" name="Equation" r:id="rId24" imgW="351579" imgH="305406" progId="Equation.DSMT4">
                  <p:embed/>
                </p:oleObj>
              </mc:Choice>
              <mc:Fallback>
                <p:oleObj name="Equation" r:id="rId24" imgW="351579" imgH="305406" progId="Equation.DSMT4">
                  <p:embed/>
                  <p:pic>
                    <p:nvPicPr>
                      <p:cNvPr id="0" name=""/>
                      <p:cNvPicPr/>
                      <p:nvPr/>
                    </p:nvPicPr>
                    <p:blipFill>
                      <a:blip r:embed="rId25"/>
                      <a:stretch>
                        <a:fillRect/>
                      </a:stretch>
                    </p:blipFill>
                    <p:spPr>
                      <a:xfrm>
                        <a:off x="1013923" y="3842127"/>
                        <a:ext cx="499806" cy="434221"/>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7EC535A2-131F-4325-B921-19B2FEBB5925}"/>
              </a:ext>
            </a:extLst>
          </p:cNvPr>
          <p:cNvGraphicFramePr>
            <a:graphicFrameLocks noChangeAspect="1"/>
          </p:cNvGraphicFramePr>
          <p:nvPr>
            <p:extLst>
              <p:ext uri="{D42A27DB-BD31-4B8C-83A1-F6EECF244321}">
                <p14:modId xmlns:p14="http://schemas.microsoft.com/office/powerpoint/2010/main" val="1356117776"/>
              </p:ext>
            </p:extLst>
          </p:nvPr>
        </p:nvGraphicFramePr>
        <p:xfrm>
          <a:off x="1664924" y="3883122"/>
          <a:ext cx="514062" cy="393226"/>
        </p:xfrm>
        <a:graphic>
          <a:graphicData uri="http://schemas.openxmlformats.org/presentationml/2006/ole">
            <mc:AlternateContent xmlns:mc="http://schemas.openxmlformats.org/markup-compatibility/2006">
              <mc:Choice xmlns:v="urn:schemas-microsoft-com:vml" Requires="v">
                <p:oleObj spid="_x0000_s17009" name="Equation" r:id="rId26" imgW="398983" imgH="305406" progId="Equation.DSMT4">
                  <p:embed/>
                </p:oleObj>
              </mc:Choice>
              <mc:Fallback>
                <p:oleObj name="Equation" r:id="rId26" imgW="398983" imgH="305406" progId="Equation.DSMT4">
                  <p:embed/>
                  <p:pic>
                    <p:nvPicPr>
                      <p:cNvPr id="0" name=""/>
                      <p:cNvPicPr/>
                      <p:nvPr/>
                    </p:nvPicPr>
                    <p:blipFill>
                      <a:blip r:embed="rId27"/>
                      <a:stretch>
                        <a:fillRect/>
                      </a:stretch>
                    </p:blipFill>
                    <p:spPr>
                      <a:xfrm>
                        <a:off x="1664924" y="3883122"/>
                        <a:ext cx="514062" cy="393226"/>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A5799965-3094-41CB-8FB7-D0A026BDF053}"/>
              </a:ext>
            </a:extLst>
          </p:cNvPr>
          <p:cNvGraphicFramePr>
            <a:graphicFrameLocks noChangeAspect="1"/>
          </p:cNvGraphicFramePr>
          <p:nvPr>
            <p:extLst>
              <p:ext uri="{D42A27DB-BD31-4B8C-83A1-F6EECF244321}">
                <p14:modId xmlns:p14="http://schemas.microsoft.com/office/powerpoint/2010/main" val="2167199614"/>
              </p:ext>
            </p:extLst>
          </p:nvPr>
        </p:nvGraphicFramePr>
        <p:xfrm>
          <a:off x="5551289" y="4283348"/>
          <a:ext cx="277813" cy="242887"/>
        </p:xfrm>
        <a:graphic>
          <a:graphicData uri="http://schemas.openxmlformats.org/presentationml/2006/ole">
            <mc:AlternateContent xmlns:mc="http://schemas.openxmlformats.org/markup-compatibility/2006">
              <mc:Choice xmlns:v="urn:schemas-microsoft-com:vml" Requires="v">
                <p:oleObj spid="_x0000_s17010" name="Equation" r:id="rId28" imgW="277581" imgH="242289" progId="Equation.DSMT4">
                  <p:embed/>
                </p:oleObj>
              </mc:Choice>
              <mc:Fallback>
                <p:oleObj name="Equation" r:id="rId28" imgW="277581" imgH="242289" progId="Equation.DSMT4">
                  <p:embed/>
                  <p:pic>
                    <p:nvPicPr>
                      <p:cNvPr id="0" name=""/>
                      <p:cNvPicPr/>
                      <p:nvPr/>
                    </p:nvPicPr>
                    <p:blipFill>
                      <a:blip r:embed="rId29"/>
                      <a:stretch>
                        <a:fillRect/>
                      </a:stretch>
                    </p:blipFill>
                    <p:spPr>
                      <a:xfrm>
                        <a:off x="5551289" y="4283348"/>
                        <a:ext cx="277813" cy="242887"/>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7AFB0BC6-A1D4-4BB6-9A03-4A9FDD3E29C6}"/>
              </a:ext>
            </a:extLst>
          </p:cNvPr>
          <p:cNvGraphicFramePr>
            <a:graphicFrameLocks noChangeAspect="1"/>
          </p:cNvGraphicFramePr>
          <p:nvPr>
            <p:extLst>
              <p:ext uri="{D42A27DB-BD31-4B8C-83A1-F6EECF244321}">
                <p14:modId xmlns:p14="http://schemas.microsoft.com/office/powerpoint/2010/main" val="1971885332"/>
              </p:ext>
            </p:extLst>
          </p:nvPr>
        </p:nvGraphicFramePr>
        <p:xfrm>
          <a:off x="4241851" y="4769542"/>
          <a:ext cx="1170658" cy="703861"/>
        </p:xfrm>
        <a:graphic>
          <a:graphicData uri="http://schemas.openxmlformats.org/presentationml/2006/ole">
            <mc:AlternateContent xmlns:mc="http://schemas.openxmlformats.org/markup-compatibility/2006">
              <mc:Choice xmlns:v="urn:schemas-microsoft-com:vml" Requires="v">
                <p:oleObj spid="_x0000_s17011" name="Equation" r:id="rId30" imgW="760259" imgH="457929" progId="Equation.DSMT4">
                  <p:embed/>
                </p:oleObj>
              </mc:Choice>
              <mc:Fallback>
                <p:oleObj name="Equation" r:id="rId30" imgW="760259" imgH="457929" progId="Equation.DSMT4">
                  <p:embed/>
                  <p:pic>
                    <p:nvPicPr>
                      <p:cNvPr id="0" name=""/>
                      <p:cNvPicPr/>
                      <p:nvPr/>
                    </p:nvPicPr>
                    <p:blipFill>
                      <a:blip r:embed="rId31"/>
                      <a:stretch>
                        <a:fillRect/>
                      </a:stretch>
                    </p:blipFill>
                    <p:spPr>
                      <a:xfrm>
                        <a:off x="4241851" y="4769542"/>
                        <a:ext cx="1170658" cy="703861"/>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6BC650E3-678B-4A97-9353-4AC583FE3611}"/>
              </a:ext>
            </a:extLst>
          </p:cNvPr>
          <p:cNvGraphicFramePr>
            <a:graphicFrameLocks noChangeAspect="1"/>
          </p:cNvGraphicFramePr>
          <p:nvPr>
            <p:extLst>
              <p:ext uri="{D42A27DB-BD31-4B8C-83A1-F6EECF244321}">
                <p14:modId xmlns:p14="http://schemas.microsoft.com/office/powerpoint/2010/main" val="3902642779"/>
              </p:ext>
            </p:extLst>
          </p:nvPr>
        </p:nvGraphicFramePr>
        <p:xfrm>
          <a:off x="5293393" y="5643824"/>
          <a:ext cx="2732280" cy="310046"/>
        </p:xfrm>
        <a:graphic>
          <a:graphicData uri="http://schemas.openxmlformats.org/presentationml/2006/ole">
            <mc:AlternateContent xmlns:mc="http://schemas.openxmlformats.org/markup-compatibility/2006">
              <mc:Choice xmlns:v="urn:schemas-microsoft-com:vml" Requires="v">
                <p:oleObj spid="_x0000_s17012" name="Equation" r:id="rId32" imgW="2014309" imgH="228965" progId="Equation.DSMT4">
                  <p:embed/>
                </p:oleObj>
              </mc:Choice>
              <mc:Fallback>
                <p:oleObj name="Equation" r:id="rId32" imgW="2014309" imgH="228965" progId="Equation.DSMT4">
                  <p:embed/>
                  <p:pic>
                    <p:nvPicPr>
                      <p:cNvPr id="0" name=""/>
                      <p:cNvPicPr/>
                      <p:nvPr/>
                    </p:nvPicPr>
                    <p:blipFill>
                      <a:blip r:embed="rId33"/>
                      <a:stretch>
                        <a:fillRect/>
                      </a:stretch>
                    </p:blipFill>
                    <p:spPr>
                      <a:xfrm>
                        <a:off x="5293393" y="5643824"/>
                        <a:ext cx="2732280" cy="310046"/>
                      </a:xfrm>
                      <a:prstGeom prst="rect">
                        <a:avLst/>
                      </a:prstGeom>
                    </p:spPr>
                  </p:pic>
                </p:oleObj>
              </mc:Fallback>
            </mc:AlternateContent>
          </a:graphicData>
        </a:graphic>
      </p:graphicFrame>
      <p:graphicFrame>
        <p:nvGraphicFramePr>
          <p:cNvPr id="41" name="对象 40">
            <a:extLst>
              <a:ext uri="{FF2B5EF4-FFF2-40B4-BE49-F238E27FC236}">
                <a16:creationId xmlns:a16="http://schemas.microsoft.com/office/drawing/2014/main" id="{19815EC3-3D16-4524-B4B4-F903997BF0B1}"/>
              </a:ext>
            </a:extLst>
          </p:cNvPr>
          <p:cNvGraphicFramePr>
            <a:graphicFrameLocks noChangeAspect="1"/>
          </p:cNvGraphicFramePr>
          <p:nvPr>
            <p:extLst>
              <p:ext uri="{D42A27DB-BD31-4B8C-83A1-F6EECF244321}">
                <p14:modId xmlns:p14="http://schemas.microsoft.com/office/powerpoint/2010/main" val="1295088811"/>
              </p:ext>
            </p:extLst>
          </p:nvPr>
        </p:nvGraphicFramePr>
        <p:xfrm>
          <a:off x="8213003" y="5616577"/>
          <a:ext cx="2605454" cy="326467"/>
        </p:xfrm>
        <a:graphic>
          <a:graphicData uri="http://schemas.openxmlformats.org/presentationml/2006/ole">
            <mc:AlternateContent xmlns:mc="http://schemas.openxmlformats.org/markup-compatibility/2006">
              <mc:Choice xmlns:v="urn:schemas-microsoft-com:vml" Requires="v">
                <p:oleObj spid="_x0000_s17013" name="Equation" r:id="rId34" imgW="1976242" imgH="248075" progId="Equation.DSMT4">
                  <p:embed/>
                </p:oleObj>
              </mc:Choice>
              <mc:Fallback>
                <p:oleObj name="Equation" r:id="rId34" imgW="1976242" imgH="248075" progId="Equation.DSMT4">
                  <p:embed/>
                  <p:pic>
                    <p:nvPicPr>
                      <p:cNvPr id="0" name=""/>
                      <p:cNvPicPr/>
                      <p:nvPr/>
                    </p:nvPicPr>
                    <p:blipFill>
                      <a:blip r:embed="rId35"/>
                      <a:stretch>
                        <a:fillRect/>
                      </a:stretch>
                    </p:blipFill>
                    <p:spPr>
                      <a:xfrm>
                        <a:off x="8213003" y="5616577"/>
                        <a:ext cx="2605454" cy="326467"/>
                      </a:xfrm>
                      <a:prstGeom prst="rect">
                        <a:avLst/>
                      </a:prstGeom>
                    </p:spPr>
                  </p:pic>
                </p:oleObj>
              </mc:Fallback>
            </mc:AlternateContent>
          </a:graphicData>
        </a:graphic>
      </p:graphicFrame>
      <p:graphicFrame>
        <p:nvGraphicFramePr>
          <p:cNvPr id="43" name="对象 42">
            <a:extLst>
              <a:ext uri="{FF2B5EF4-FFF2-40B4-BE49-F238E27FC236}">
                <a16:creationId xmlns:a16="http://schemas.microsoft.com/office/drawing/2014/main" id="{AF2D6326-E525-49D2-B7E9-08A5E5722C26}"/>
              </a:ext>
            </a:extLst>
          </p:cNvPr>
          <p:cNvGraphicFramePr>
            <a:graphicFrameLocks noChangeAspect="1"/>
          </p:cNvGraphicFramePr>
          <p:nvPr>
            <p:extLst>
              <p:ext uri="{D42A27DB-BD31-4B8C-83A1-F6EECF244321}">
                <p14:modId xmlns:p14="http://schemas.microsoft.com/office/powerpoint/2010/main" val="133066265"/>
              </p:ext>
            </p:extLst>
          </p:nvPr>
        </p:nvGraphicFramePr>
        <p:xfrm>
          <a:off x="1446498" y="6019772"/>
          <a:ext cx="2879128" cy="357314"/>
        </p:xfrm>
        <a:graphic>
          <a:graphicData uri="http://schemas.openxmlformats.org/presentationml/2006/ole">
            <mc:AlternateContent xmlns:mc="http://schemas.openxmlformats.org/markup-compatibility/2006">
              <mc:Choice xmlns:v="urn:schemas-microsoft-com:vml" Requires="v">
                <p:oleObj spid="_x0000_s17014" name="Equation" r:id="rId36" imgW="1995275" imgH="248075" progId="Equation.DSMT4">
                  <p:embed/>
                </p:oleObj>
              </mc:Choice>
              <mc:Fallback>
                <p:oleObj name="Equation" r:id="rId36" imgW="1995275" imgH="248075" progId="Equation.DSMT4">
                  <p:embed/>
                  <p:pic>
                    <p:nvPicPr>
                      <p:cNvPr id="0" name=""/>
                      <p:cNvPicPr/>
                      <p:nvPr/>
                    </p:nvPicPr>
                    <p:blipFill>
                      <a:blip r:embed="rId37"/>
                      <a:stretch>
                        <a:fillRect/>
                      </a:stretch>
                    </p:blipFill>
                    <p:spPr>
                      <a:xfrm>
                        <a:off x="1446498" y="6019772"/>
                        <a:ext cx="2879128" cy="357314"/>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E4C9A890-A4DF-4260-93D5-00A08407D80D}"/>
              </a:ext>
            </a:extLst>
          </p:cNvPr>
          <p:cNvGraphicFramePr>
            <a:graphicFrameLocks noChangeAspect="1"/>
          </p:cNvGraphicFramePr>
          <p:nvPr>
            <p:extLst>
              <p:ext uri="{D42A27DB-BD31-4B8C-83A1-F6EECF244321}">
                <p14:modId xmlns:p14="http://schemas.microsoft.com/office/powerpoint/2010/main" val="1645828599"/>
              </p:ext>
            </p:extLst>
          </p:nvPr>
        </p:nvGraphicFramePr>
        <p:xfrm>
          <a:off x="5039270" y="5981752"/>
          <a:ext cx="2113458" cy="362307"/>
        </p:xfrm>
        <a:graphic>
          <a:graphicData uri="http://schemas.openxmlformats.org/presentationml/2006/ole">
            <mc:AlternateContent xmlns:mc="http://schemas.openxmlformats.org/markup-compatibility/2006">
              <mc:Choice xmlns:v="urn:schemas-microsoft-com:vml" Requires="v">
                <p:oleObj spid="_x0000_s17015" name="Equation" r:id="rId38" imgW="1444384" imgH="248075" progId="Equation.DSMT4">
                  <p:embed/>
                </p:oleObj>
              </mc:Choice>
              <mc:Fallback>
                <p:oleObj name="Equation" r:id="rId38" imgW="1444384" imgH="248075" progId="Equation.DSMT4">
                  <p:embed/>
                  <p:pic>
                    <p:nvPicPr>
                      <p:cNvPr id="0" name=""/>
                      <p:cNvPicPr/>
                      <p:nvPr/>
                    </p:nvPicPr>
                    <p:blipFill>
                      <a:blip r:embed="rId39"/>
                      <a:stretch>
                        <a:fillRect/>
                      </a:stretch>
                    </p:blipFill>
                    <p:spPr>
                      <a:xfrm>
                        <a:off x="5039270" y="5981752"/>
                        <a:ext cx="2113458" cy="362307"/>
                      </a:xfrm>
                      <a:prstGeom prst="rect">
                        <a:avLst/>
                      </a:prstGeom>
                    </p:spPr>
                  </p:pic>
                </p:oleObj>
              </mc:Fallback>
            </mc:AlternateContent>
          </a:graphicData>
        </a:graphic>
      </p:graphicFrame>
      <p:graphicFrame>
        <p:nvGraphicFramePr>
          <p:cNvPr id="47" name="对象 46">
            <a:extLst>
              <a:ext uri="{FF2B5EF4-FFF2-40B4-BE49-F238E27FC236}">
                <a16:creationId xmlns:a16="http://schemas.microsoft.com/office/drawing/2014/main" id="{7A258D44-FFA1-4599-875D-040F89C3773B}"/>
              </a:ext>
            </a:extLst>
          </p:cNvPr>
          <p:cNvGraphicFramePr>
            <a:graphicFrameLocks noChangeAspect="1"/>
          </p:cNvGraphicFramePr>
          <p:nvPr>
            <p:extLst>
              <p:ext uri="{D42A27DB-BD31-4B8C-83A1-F6EECF244321}">
                <p14:modId xmlns:p14="http://schemas.microsoft.com/office/powerpoint/2010/main" val="1156755128"/>
              </p:ext>
            </p:extLst>
          </p:nvPr>
        </p:nvGraphicFramePr>
        <p:xfrm>
          <a:off x="7726989" y="5979847"/>
          <a:ext cx="2155262" cy="362307"/>
        </p:xfrm>
        <a:graphic>
          <a:graphicData uri="http://schemas.openxmlformats.org/presentationml/2006/ole">
            <mc:AlternateContent xmlns:mc="http://schemas.openxmlformats.org/markup-compatibility/2006">
              <mc:Choice xmlns:v="urn:schemas-microsoft-com:vml" Requires="v">
                <p:oleObj spid="_x0000_s17016" name="Equation" r:id="rId40" imgW="1472754" imgH="248075" progId="Equation.DSMT4">
                  <p:embed/>
                </p:oleObj>
              </mc:Choice>
              <mc:Fallback>
                <p:oleObj name="Equation" r:id="rId40" imgW="1472754" imgH="248075" progId="Equation.DSMT4">
                  <p:embed/>
                  <p:pic>
                    <p:nvPicPr>
                      <p:cNvPr id="0" name=""/>
                      <p:cNvPicPr/>
                      <p:nvPr/>
                    </p:nvPicPr>
                    <p:blipFill>
                      <a:blip r:embed="rId41"/>
                      <a:stretch>
                        <a:fillRect/>
                      </a:stretch>
                    </p:blipFill>
                    <p:spPr>
                      <a:xfrm>
                        <a:off x="7726989" y="5979847"/>
                        <a:ext cx="2155262" cy="362307"/>
                      </a:xfrm>
                      <a:prstGeom prst="rect">
                        <a:avLst/>
                      </a:prstGeom>
                    </p:spPr>
                  </p:pic>
                </p:oleObj>
              </mc:Fallback>
            </mc:AlternateContent>
          </a:graphicData>
        </a:graphic>
      </p:graphicFrame>
    </p:spTree>
    <p:extLst>
      <p:ext uri="{BB962C8B-B14F-4D97-AF65-F5344CB8AC3E}">
        <p14:creationId xmlns:p14="http://schemas.microsoft.com/office/powerpoint/2010/main" val="2574383952"/>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70788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.2 </a:t>
            </a:r>
            <a:r>
              <a:rPr lang="zh-CN" altLang="en-US"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多因子机器学习和模糊期权方法及结果</a:t>
            </a:r>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a:p>
            <a:pPr algn="just"/>
            <a:endPar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51739CBD-D85F-45F9-9091-FB4E9B5FA2FD}"/>
              </a:ext>
            </a:extLst>
          </p:cNvPr>
          <p:cNvSpPr txBox="1"/>
          <p:nvPr/>
        </p:nvSpPr>
        <p:spPr>
          <a:xfrm>
            <a:off x="201184" y="904130"/>
            <a:ext cx="10974817" cy="618630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公司价值估值：</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根据上章节估计的股价区间</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[74.84</a:t>
            </a: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82.70]</a:t>
            </a: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，根据上章节估计的股价区间</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[74.84</a:t>
            </a: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82.70]</a:t>
            </a: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即                     ， </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而</a:t>
            </a:r>
            <a:r>
              <a:rPr lang="zh-CN" altLang="zh-CN" sz="1800" dirty="0">
                <a:effectLst/>
                <a:latin typeface="华文楷体" panose="02010600040101010101" pitchFamily="2" charset="-122"/>
                <a:ea typeface="华文楷体" panose="02010600040101010101" pitchFamily="2" charset="-122"/>
                <a:cs typeface="Times New Roman" panose="02020603050405020304" pitchFamily="18" charset="0"/>
              </a:rPr>
              <a:t>成本或者敲定价区间</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[26.73, 34.32]</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，即                  ，                 。同时考虑到股价的增减波动率分别为：</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6%</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和</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6%</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；成本的增减波动率为</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3.33%</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和</a:t>
            </a:r>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2.38%</a:t>
            </a:r>
            <a:r>
              <a:rPr lang="zh-CN" altLang="en-US" sz="1800" dirty="0">
                <a:effectLst/>
                <a:latin typeface="华文楷体" panose="02010600040101010101" pitchFamily="2" charset="-122"/>
                <a:ea typeface="华文楷体" panose="02010600040101010101" pitchFamily="2" charset="-122"/>
                <a:cs typeface="Times New Roman" panose="02020603050405020304" pitchFamily="18" charset="0"/>
              </a:rPr>
              <a:t>。计算可得下列模糊数：</a:t>
            </a:r>
            <a:endPar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rPr>
              <a:t>                                                                                   </a:t>
            </a:r>
          </a:p>
          <a:p>
            <a:endParaRPr lang="en-US" altLang="zh-CN" sz="1800" dirty="0">
              <a:effectLst/>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dirty="0">
                <a:latin typeface="华文楷体" panose="02010600040101010101" pitchFamily="2" charset="-122"/>
                <a:ea typeface="华文楷体" panose="02010600040101010101" pitchFamily="2" charset="-122"/>
                <a:cs typeface="Times New Roman" panose="02020603050405020304" pitchFamily="18" charset="0"/>
              </a:rPr>
              <a:t>根据公式可得：</a:t>
            </a: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dirty="0">
                <a:latin typeface="华文楷体" panose="02010600040101010101" pitchFamily="2" charset="-122"/>
                <a:ea typeface="华文楷体" panose="02010600040101010101" pitchFamily="2" charset="-122"/>
                <a:cs typeface="Times New Roman" panose="02020603050405020304" pitchFamily="18" charset="0"/>
              </a:rPr>
              <a:t>波动率                              ，与实际情况相符！！！</a:t>
            </a: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dirty="0">
                <a:latin typeface="华文楷体" panose="02010600040101010101" pitchFamily="2" charset="-122"/>
                <a:ea typeface="华文楷体" panose="02010600040101010101" pitchFamily="2" charset="-122"/>
                <a:cs typeface="Times New Roman" panose="02020603050405020304" pitchFamily="18" charset="0"/>
              </a:rPr>
              <a:t>得到：                                                                            ，因此，                                。</a:t>
            </a:r>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上述结果表明：当公司股票价格作为模糊实物期权价值的期望值为</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46.59</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。最可能取值区间为（</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42.82</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50.31</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），最大值取值区间为（</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39.2</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46.89</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dirty="0">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6094FCF6-037F-498B-BA96-2B07247641FE}"/>
              </a:ext>
            </a:extLst>
          </p:cNvPr>
          <p:cNvGraphicFramePr>
            <a:graphicFrameLocks noChangeAspect="1"/>
          </p:cNvGraphicFramePr>
          <p:nvPr>
            <p:extLst>
              <p:ext uri="{D42A27DB-BD31-4B8C-83A1-F6EECF244321}">
                <p14:modId xmlns:p14="http://schemas.microsoft.com/office/powerpoint/2010/main" val="2234365377"/>
              </p:ext>
            </p:extLst>
          </p:nvPr>
        </p:nvGraphicFramePr>
        <p:xfrm>
          <a:off x="9211397" y="1504294"/>
          <a:ext cx="1105910" cy="345447"/>
        </p:xfrm>
        <a:graphic>
          <a:graphicData uri="http://schemas.openxmlformats.org/presentationml/2006/ole">
            <mc:AlternateContent xmlns:mc="http://schemas.openxmlformats.org/markup-compatibility/2006">
              <mc:Choice xmlns:v="urn:schemas-microsoft-com:vml" Requires="v">
                <p:oleObj spid="_x0000_s17748" name="Equation" r:id="rId4" imgW="731529" imgH="228965" progId="Equation.DSMT4">
                  <p:embed/>
                </p:oleObj>
              </mc:Choice>
              <mc:Fallback>
                <p:oleObj name="Equation" r:id="rId4" imgW="731529" imgH="228965" progId="Equation.DSMT4">
                  <p:embed/>
                  <p:pic>
                    <p:nvPicPr>
                      <p:cNvPr id="0" name=""/>
                      <p:cNvPicPr/>
                      <p:nvPr/>
                    </p:nvPicPr>
                    <p:blipFill>
                      <a:blip r:embed="rId5"/>
                      <a:stretch>
                        <a:fillRect/>
                      </a:stretch>
                    </p:blipFill>
                    <p:spPr>
                      <a:xfrm>
                        <a:off x="9211397" y="1504294"/>
                        <a:ext cx="1105910" cy="345447"/>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BFA80CE6-8311-4E0C-BC41-C48F604EF18B}"/>
              </a:ext>
            </a:extLst>
          </p:cNvPr>
          <p:cNvGraphicFramePr>
            <a:graphicFrameLocks noChangeAspect="1"/>
          </p:cNvGraphicFramePr>
          <p:nvPr>
            <p:extLst>
              <p:ext uri="{D42A27DB-BD31-4B8C-83A1-F6EECF244321}">
                <p14:modId xmlns:p14="http://schemas.microsoft.com/office/powerpoint/2010/main" val="4240349169"/>
              </p:ext>
            </p:extLst>
          </p:nvPr>
        </p:nvGraphicFramePr>
        <p:xfrm>
          <a:off x="10471873" y="1504294"/>
          <a:ext cx="1105910" cy="336683"/>
        </p:xfrm>
        <a:graphic>
          <a:graphicData uri="http://schemas.openxmlformats.org/presentationml/2006/ole">
            <mc:AlternateContent xmlns:mc="http://schemas.openxmlformats.org/markup-compatibility/2006">
              <mc:Choice xmlns:v="urn:schemas-microsoft-com:vml" Requires="v">
                <p:oleObj spid="_x0000_s17749" name="Equation" r:id="rId6" imgW="750562" imgH="228965" progId="Equation.DSMT4">
                  <p:embed/>
                </p:oleObj>
              </mc:Choice>
              <mc:Fallback>
                <p:oleObj name="Equation" r:id="rId6" imgW="750562" imgH="228965" progId="Equation.DSMT4">
                  <p:embed/>
                  <p:pic>
                    <p:nvPicPr>
                      <p:cNvPr id="0" name=""/>
                      <p:cNvPicPr/>
                      <p:nvPr/>
                    </p:nvPicPr>
                    <p:blipFill>
                      <a:blip r:embed="rId7"/>
                      <a:stretch>
                        <a:fillRect/>
                      </a:stretch>
                    </p:blipFill>
                    <p:spPr>
                      <a:xfrm>
                        <a:off x="10471873" y="1504294"/>
                        <a:ext cx="1105910" cy="33668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D58AE631-5A1C-4AD3-A5A4-73093B3195C1}"/>
              </a:ext>
            </a:extLst>
          </p:cNvPr>
          <p:cNvGraphicFramePr>
            <a:graphicFrameLocks noChangeAspect="1"/>
          </p:cNvGraphicFramePr>
          <p:nvPr>
            <p:extLst>
              <p:ext uri="{D42A27DB-BD31-4B8C-83A1-F6EECF244321}">
                <p14:modId xmlns:p14="http://schemas.microsoft.com/office/powerpoint/2010/main" val="685030975"/>
              </p:ext>
            </p:extLst>
          </p:nvPr>
        </p:nvGraphicFramePr>
        <p:xfrm>
          <a:off x="4250893" y="1789732"/>
          <a:ext cx="1060017" cy="314727"/>
        </p:xfrm>
        <a:graphic>
          <a:graphicData uri="http://schemas.openxmlformats.org/presentationml/2006/ole">
            <mc:AlternateContent xmlns:mc="http://schemas.openxmlformats.org/markup-compatibility/2006">
              <mc:Choice xmlns:v="urn:schemas-microsoft-com:vml" Requires="v">
                <p:oleObj spid="_x0000_s17750" name="Equation" r:id="rId8" imgW="769596" imgH="228965" progId="Equation.DSMT4">
                  <p:embed/>
                </p:oleObj>
              </mc:Choice>
              <mc:Fallback>
                <p:oleObj name="Equation" r:id="rId8" imgW="769596" imgH="228965" progId="Equation.DSMT4">
                  <p:embed/>
                  <p:pic>
                    <p:nvPicPr>
                      <p:cNvPr id="0" name=""/>
                      <p:cNvPicPr/>
                      <p:nvPr/>
                    </p:nvPicPr>
                    <p:blipFill>
                      <a:blip r:embed="rId9"/>
                      <a:stretch>
                        <a:fillRect/>
                      </a:stretch>
                    </p:blipFill>
                    <p:spPr>
                      <a:xfrm>
                        <a:off x="4250893" y="1789732"/>
                        <a:ext cx="1060017" cy="31472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D6DE2787-E493-4399-9A31-11C079035A60}"/>
              </a:ext>
            </a:extLst>
          </p:cNvPr>
          <p:cNvGraphicFramePr>
            <a:graphicFrameLocks noChangeAspect="1"/>
          </p:cNvGraphicFramePr>
          <p:nvPr>
            <p:extLst>
              <p:ext uri="{D42A27DB-BD31-4B8C-83A1-F6EECF244321}">
                <p14:modId xmlns:p14="http://schemas.microsoft.com/office/powerpoint/2010/main" val="3836761940"/>
              </p:ext>
            </p:extLst>
          </p:nvPr>
        </p:nvGraphicFramePr>
        <p:xfrm>
          <a:off x="5400748" y="1789731"/>
          <a:ext cx="1086245" cy="314727"/>
        </p:xfrm>
        <a:graphic>
          <a:graphicData uri="http://schemas.openxmlformats.org/presentationml/2006/ole">
            <mc:AlternateContent xmlns:mc="http://schemas.openxmlformats.org/markup-compatibility/2006">
              <mc:Choice xmlns:v="urn:schemas-microsoft-com:vml" Requires="v">
                <p:oleObj spid="_x0000_s17751" name="Equation" r:id="rId10" imgW="788629" imgH="228965" progId="Equation.DSMT4">
                  <p:embed/>
                </p:oleObj>
              </mc:Choice>
              <mc:Fallback>
                <p:oleObj name="Equation" r:id="rId10" imgW="788629" imgH="228965" progId="Equation.DSMT4">
                  <p:embed/>
                  <p:pic>
                    <p:nvPicPr>
                      <p:cNvPr id="0" name=""/>
                      <p:cNvPicPr/>
                      <p:nvPr/>
                    </p:nvPicPr>
                    <p:blipFill>
                      <a:blip r:embed="rId11"/>
                      <a:stretch>
                        <a:fillRect/>
                      </a:stretch>
                    </p:blipFill>
                    <p:spPr>
                      <a:xfrm>
                        <a:off x="5400748" y="1789731"/>
                        <a:ext cx="1086245" cy="314727"/>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0D5D46E9-D63F-4B0F-8681-210BBA6A2599}"/>
              </a:ext>
            </a:extLst>
          </p:cNvPr>
          <p:cNvGraphicFramePr>
            <a:graphicFrameLocks noChangeAspect="1"/>
          </p:cNvGraphicFramePr>
          <p:nvPr>
            <p:extLst>
              <p:ext uri="{D42A27DB-BD31-4B8C-83A1-F6EECF244321}">
                <p14:modId xmlns:p14="http://schemas.microsoft.com/office/powerpoint/2010/main" val="1741385937"/>
              </p:ext>
            </p:extLst>
          </p:nvPr>
        </p:nvGraphicFramePr>
        <p:xfrm>
          <a:off x="1980388" y="2348974"/>
          <a:ext cx="3184136" cy="457943"/>
        </p:xfrm>
        <a:graphic>
          <a:graphicData uri="http://schemas.openxmlformats.org/presentationml/2006/ole">
            <mc:AlternateContent xmlns:mc="http://schemas.openxmlformats.org/markup-compatibility/2006">
              <mc:Choice xmlns:v="urn:schemas-microsoft-com:vml" Requires="v">
                <p:oleObj spid="_x0000_s17752" name="Equation" r:id="rId12" imgW="2118813" imgH="305406" progId="Equation.DSMT4">
                  <p:embed/>
                </p:oleObj>
              </mc:Choice>
              <mc:Fallback>
                <p:oleObj name="Equation" r:id="rId12" imgW="2118813" imgH="305406" progId="Equation.DSMT4">
                  <p:embed/>
                  <p:pic>
                    <p:nvPicPr>
                      <p:cNvPr id="0" name=""/>
                      <p:cNvPicPr/>
                      <p:nvPr/>
                    </p:nvPicPr>
                    <p:blipFill>
                      <a:blip r:embed="rId13"/>
                      <a:stretch>
                        <a:fillRect/>
                      </a:stretch>
                    </p:blipFill>
                    <p:spPr>
                      <a:xfrm>
                        <a:off x="1980388" y="2348974"/>
                        <a:ext cx="3184136" cy="457943"/>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D82B1381-A477-485B-8B77-E8DAA3621E15}"/>
              </a:ext>
            </a:extLst>
          </p:cNvPr>
          <p:cNvGraphicFramePr>
            <a:graphicFrameLocks noChangeAspect="1"/>
          </p:cNvGraphicFramePr>
          <p:nvPr>
            <p:extLst>
              <p:ext uri="{D42A27DB-BD31-4B8C-83A1-F6EECF244321}">
                <p14:modId xmlns:p14="http://schemas.microsoft.com/office/powerpoint/2010/main" val="1521997470"/>
              </p:ext>
            </p:extLst>
          </p:nvPr>
        </p:nvGraphicFramePr>
        <p:xfrm>
          <a:off x="5798421" y="2375821"/>
          <a:ext cx="2633726" cy="431096"/>
        </p:xfrm>
        <a:graphic>
          <a:graphicData uri="http://schemas.openxmlformats.org/presentationml/2006/ole">
            <mc:AlternateContent xmlns:mc="http://schemas.openxmlformats.org/markup-compatibility/2006">
              <mc:Choice xmlns:v="urn:schemas-microsoft-com:vml" Requires="v">
                <p:oleObj spid="_x0000_s17753" name="Equation" r:id="rId14" imgW="1862400" imgH="305406" progId="Equation.DSMT4">
                  <p:embed/>
                </p:oleObj>
              </mc:Choice>
              <mc:Fallback>
                <p:oleObj name="Equation" r:id="rId14" imgW="1862400" imgH="305406" progId="Equation.DSMT4">
                  <p:embed/>
                  <p:pic>
                    <p:nvPicPr>
                      <p:cNvPr id="0" name=""/>
                      <p:cNvPicPr/>
                      <p:nvPr/>
                    </p:nvPicPr>
                    <p:blipFill>
                      <a:blip r:embed="rId15"/>
                      <a:stretch>
                        <a:fillRect/>
                      </a:stretch>
                    </p:blipFill>
                    <p:spPr>
                      <a:xfrm>
                        <a:off x="5798421" y="2375821"/>
                        <a:ext cx="2633726" cy="431096"/>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9F97C4DF-3A4C-4868-B363-BD97ED508ADC}"/>
              </a:ext>
            </a:extLst>
          </p:cNvPr>
          <p:cNvGraphicFramePr>
            <a:graphicFrameLocks noChangeAspect="1"/>
          </p:cNvGraphicFramePr>
          <p:nvPr>
            <p:extLst>
              <p:ext uri="{D42A27DB-BD31-4B8C-83A1-F6EECF244321}">
                <p14:modId xmlns:p14="http://schemas.microsoft.com/office/powerpoint/2010/main" val="352092209"/>
              </p:ext>
            </p:extLst>
          </p:nvPr>
        </p:nvGraphicFramePr>
        <p:xfrm>
          <a:off x="279113" y="3162286"/>
          <a:ext cx="2902103" cy="533428"/>
        </p:xfrm>
        <a:graphic>
          <a:graphicData uri="http://schemas.openxmlformats.org/presentationml/2006/ole">
            <mc:AlternateContent xmlns:mc="http://schemas.openxmlformats.org/markup-compatibility/2006">
              <mc:Choice xmlns:v="urn:schemas-microsoft-com:vml" Requires="v">
                <p:oleObj spid="_x0000_s17754" name="Equation" r:id="rId16" imgW="2175913" imgH="400598" progId="Equation.DSMT4">
                  <p:embed/>
                </p:oleObj>
              </mc:Choice>
              <mc:Fallback>
                <p:oleObj name="Equation" r:id="rId16" imgW="2175913" imgH="400598" progId="Equation.DSMT4">
                  <p:embed/>
                  <p:pic>
                    <p:nvPicPr>
                      <p:cNvPr id="0" name=""/>
                      <p:cNvPicPr/>
                      <p:nvPr/>
                    </p:nvPicPr>
                    <p:blipFill>
                      <a:blip r:embed="rId17"/>
                      <a:stretch>
                        <a:fillRect/>
                      </a:stretch>
                    </p:blipFill>
                    <p:spPr>
                      <a:xfrm>
                        <a:off x="279113" y="3162286"/>
                        <a:ext cx="2902103" cy="533428"/>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2C0F70E2-BE57-4CE0-98D0-7F22AEE0CBFA}"/>
              </a:ext>
            </a:extLst>
          </p:cNvPr>
          <p:cNvGraphicFramePr>
            <a:graphicFrameLocks noChangeAspect="1"/>
          </p:cNvGraphicFramePr>
          <p:nvPr>
            <p:extLst>
              <p:ext uri="{D42A27DB-BD31-4B8C-83A1-F6EECF244321}">
                <p14:modId xmlns:p14="http://schemas.microsoft.com/office/powerpoint/2010/main" val="329110188"/>
              </p:ext>
            </p:extLst>
          </p:nvPr>
        </p:nvGraphicFramePr>
        <p:xfrm>
          <a:off x="4044770" y="3094876"/>
          <a:ext cx="5538034" cy="612245"/>
        </p:xfrm>
        <a:graphic>
          <a:graphicData uri="http://schemas.openxmlformats.org/presentationml/2006/ole">
            <mc:AlternateContent xmlns:mc="http://schemas.openxmlformats.org/markup-compatibility/2006">
              <mc:Choice xmlns:v="urn:schemas-microsoft-com:vml" Requires="v">
                <p:oleObj spid="_x0000_s17755" name="Equation" r:id="rId18" imgW="3791238" imgH="419708" progId="Equation.DSMT4">
                  <p:embed/>
                </p:oleObj>
              </mc:Choice>
              <mc:Fallback>
                <p:oleObj name="Equation" r:id="rId18" imgW="3791238" imgH="419708" progId="Equation.DSMT4">
                  <p:embed/>
                  <p:pic>
                    <p:nvPicPr>
                      <p:cNvPr id="0" name=""/>
                      <p:cNvPicPr/>
                      <p:nvPr/>
                    </p:nvPicPr>
                    <p:blipFill>
                      <a:blip r:embed="rId19"/>
                      <a:stretch>
                        <a:fillRect/>
                      </a:stretch>
                    </p:blipFill>
                    <p:spPr>
                      <a:xfrm>
                        <a:off x="4044770" y="3094876"/>
                        <a:ext cx="5538034" cy="61224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6E68D591-3319-47DD-9FFA-E545DB5B49AE}"/>
              </a:ext>
            </a:extLst>
          </p:cNvPr>
          <p:cNvGraphicFramePr>
            <a:graphicFrameLocks noChangeAspect="1"/>
          </p:cNvGraphicFramePr>
          <p:nvPr>
            <p:extLst>
              <p:ext uri="{D42A27DB-BD31-4B8C-83A1-F6EECF244321}">
                <p14:modId xmlns:p14="http://schemas.microsoft.com/office/powerpoint/2010/main" val="4038408036"/>
              </p:ext>
            </p:extLst>
          </p:nvPr>
        </p:nvGraphicFramePr>
        <p:xfrm>
          <a:off x="1065145" y="3859856"/>
          <a:ext cx="1644686" cy="573450"/>
        </p:xfrm>
        <a:graphic>
          <a:graphicData uri="http://schemas.openxmlformats.org/presentationml/2006/ole">
            <mc:AlternateContent xmlns:mc="http://schemas.openxmlformats.org/markup-compatibility/2006">
              <mc:Choice xmlns:v="urn:schemas-microsoft-com:vml" Requires="v">
                <p:oleObj spid="_x0000_s17756" name="Equation" r:id="rId20" imgW="1311150" imgH="457929" progId="Equation.DSMT4">
                  <p:embed/>
                </p:oleObj>
              </mc:Choice>
              <mc:Fallback>
                <p:oleObj name="Equation" r:id="rId20" imgW="1311150" imgH="457929" progId="Equation.DSMT4">
                  <p:embed/>
                  <p:pic>
                    <p:nvPicPr>
                      <p:cNvPr id="0" name=""/>
                      <p:cNvPicPr/>
                      <p:nvPr/>
                    </p:nvPicPr>
                    <p:blipFill>
                      <a:blip r:embed="rId21"/>
                      <a:stretch>
                        <a:fillRect/>
                      </a:stretch>
                    </p:blipFill>
                    <p:spPr>
                      <a:xfrm>
                        <a:off x="1065145" y="3859856"/>
                        <a:ext cx="1644686" cy="57345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6188C049-ABE8-4EA6-BC11-273278E9B691}"/>
              </a:ext>
            </a:extLst>
          </p:cNvPr>
          <p:cNvGraphicFramePr>
            <a:graphicFrameLocks noChangeAspect="1"/>
          </p:cNvGraphicFramePr>
          <p:nvPr>
            <p:extLst>
              <p:ext uri="{D42A27DB-BD31-4B8C-83A1-F6EECF244321}">
                <p14:modId xmlns:p14="http://schemas.microsoft.com/office/powerpoint/2010/main" val="2003210840"/>
              </p:ext>
            </p:extLst>
          </p:nvPr>
        </p:nvGraphicFramePr>
        <p:xfrm>
          <a:off x="252240" y="4693699"/>
          <a:ext cx="3147143" cy="573449"/>
        </p:xfrm>
        <a:graphic>
          <a:graphicData uri="http://schemas.openxmlformats.org/presentationml/2006/ole">
            <mc:AlternateContent xmlns:mc="http://schemas.openxmlformats.org/markup-compatibility/2006">
              <mc:Choice xmlns:v="urn:schemas-microsoft-com:vml" Requires="v">
                <p:oleObj spid="_x0000_s17757" name="Equation" r:id="rId22" imgW="2194946" imgH="400598" progId="Equation.DSMT4">
                  <p:embed/>
                </p:oleObj>
              </mc:Choice>
              <mc:Fallback>
                <p:oleObj name="Equation" r:id="rId22" imgW="2194946" imgH="400598" progId="Equation.DSMT4">
                  <p:embed/>
                  <p:pic>
                    <p:nvPicPr>
                      <p:cNvPr id="0" name=""/>
                      <p:cNvPicPr/>
                      <p:nvPr/>
                    </p:nvPicPr>
                    <p:blipFill>
                      <a:blip r:embed="rId23"/>
                      <a:stretch>
                        <a:fillRect/>
                      </a:stretch>
                    </p:blipFill>
                    <p:spPr>
                      <a:xfrm>
                        <a:off x="252240" y="4693699"/>
                        <a:ext cx="3147143" cy="573449"/>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6FFB8BC1-421A-42ED-8C60-F9E27E9E728D}"/>
              </a:ext>
            </a:extLst>
          </p:cNvPr>
          <p:cNvGraphicFramePr>
            <a:graphicFrameLocks noChangeAspect="1"/>
          </p:cNvGraphicFramePr>
          <p:nvPr>
            <p:extLst>
              <p:ext uri="{D42A27DB-BD31-4B8C-83A1-F6EECF244321}">
                <p14:modId xmlns:p14="http://schemas.microsoft.com/office/powerpoint/2010/main" val="626646192"/>
              </p:ext>
            </p:extLst>
          </p:nvPr>
        </p:nvGraphicFramePr>
        <p:xfrm>
          <a:off x="4100189" y="4251689"/>
          <a:ext cx="3103414" cy="1103483"/>
        </p:xfrm>
        <a:graphic>
          <a:graphicData uri="http://schemas.openxmlformats.org/presentationml/2006/ole">
            <mc:AlternateContent xmlns:mc="http://schemas.openxmlformats.org/markup-compatibility/2006">
              <mc:Choice xmlns:v="urn:schemas-microsoft-com:vml" Requires="v">
                <p:oleObj spid="_x0000_s17758" name="Equation" r:id="rId24" imgW="2308788" imgH="820306" progId="Equation.DSMT4">
                  <p:embed/>
                </p:oleObj>
              </mc:Choice>
              <mc:Fallback>
                <p:oleObj name="Equation" r:id="rId24" imgW="2308788" imgH="820306" progId="Equation.DSMT4">
                  <p:embed/>
                  <p:pic>
                    <p:nvPicPr>
                      <p:cNvPr id="0" name=""/>
                      <p:cNvPicPr/>
                      <p:nvPr/>
                    </p:nvPicPr>
                    <p:blipFill>
                      <a:blip r:embed="rId25"/>
                      <a:stretch>
                        <a:fillRect/>
                      </a:stretch>
                    </p:blipFill>
                    <p:spPr>
                      <a:xfrm>
                        <a:off x="4100189" y="4251689"/>
                        <a:ext cx="3103414" cy="1103483"/>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DEA8B6AA-F51D-471D-B7F2-59EFE1A0438A}"/>
              </a:ext>
            </a:extLst>
          </p:cNvPr>
          <p:cNvGraphicFramePr>
            <a:graphicFrameLocks noChangeAspect="1"/>
          </p:cNvGraphicFramePr>
          <p:nvPr>
            <p:extLst>
              <p:ext uri="{D42A27DB-BD31-4B8C-83A1-F6EECF244321}">
                <p14:modId xmlns:p14="http://schemas.microsoft.com/office/powerpoint/2010/main" val="1452976783"/>
              </p:ext>
            </p:extLst>
          </p:nvPr>
        </p:nvGraphicFramePr>
        <p:xfrm>
          <a:off x="7727175" y="4278608"/>
          <a:ext cx="4149632" cy="1032912"/>
        </p:xfrm>
        <a:graphic>
          <a:graphicData uri="http://schemas.openxmlformats.org/presentationml/2006/ole">
            <mc:AlternateContent xmlns:mc="http://schemas.openxmlformats.org/markup-compatibility/2006">
              <mc:Choice xmlns:v="urn:schemas-microsoft-com:vml" Requires="v">
                <p:oleObj spid="_x0000_s17759" name="Equation" r:id="rId26" imgW="3297088" imgH="820306" progId="Equation.DSMT4">
                  <p:embed/>
                </p:oleObj>
              </mc:Choice>
              <mc:Fallback>
                <p:oleObj name="Equation" r:id="rId26" imgW="3297088" imgH="820306" progId="Equation.DSMT4">
                  <p:embed/>
                  <p:pic>
                    <p:nvPicPr>
                      <p:cNvPr id="0" name=""/>
                      <p:cNvPicPr/>
                      <p:nvPr/>
                    </p:nvPicPr>
                    <p:blipFill>
                      <a:blip r:embed="rId27"/>
                      <a:stretch>
                        <a:fillRect/>
                      </a:stretch>
                    </p:blipFill>
                    <p:spPr>
                      <a:xfrm>
                        <a:off x="7727175" y="4278608"/>
                        <a:ext cx="4149632" cy="1032912"/>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A9118EAF-3AEA-4AE7-AEC9-43354D919C56}"/>
              </a:ext>
            </a:extLst>
          </p:cNvPr>
          <p:cNvGraphicFramePr>
            <a:graphicFrameLocks noChangeAspect="1"/>
          </p:cNvGraphicFramePr>
          <p:nvPr>
            <p:extLst>
              <p:ext uri="{D42A27DB-BD31-4B8C-83A1-F6EECF244321}">
                <p14:modId xmlns:p14="http://schemas.microsoft.com/office/powerpoint/2010/main" val="571024061"/>
              </p:ext>
            </p:extLst>
          </p:nvPr>
        </p:nvGraphicFramePr>
        <p:xfrm>
          <a:off x="915210" y="5355172"/>
          <a:ext cx="4395700" cy="308320"/>
        </p:xfrm>
        <a:graphic>
          <a:graphicData uri="http://schemas.openxmlformats.org/presentationml/2006/ole">
            <mc:AlternateContent xmlns:mc="http://schemas.openxmlformats.org/markup-compatibility/2006">
              <mc:Choice xmlns:v="urn:schemas-microsoft-com:vml" Requires="v">
                <p:oleObj spid="_x0000_s17760" name="Equation" r:id="rId28" imgW="3259021" imgH="228965" progId="Equation.DSMT4">
                  <p:embed/>
                </p:oleObj>
              </mc:Choice>
              <mc:Fallback>
                <p:oleObj name="Equation" r:id="rId28" imgW="3259021" imgH="228965" progId="Equation.DSMT4">
                  <p:embed/>
                  <p:pic>
                    <p:nvPicPr>
                      <p:cNvPr id="0" name=""/>
                      <p:cNvPicPr/>
                      <p:nvPr/>
                    </p:nvPicPr>
                    <p:blipFill>
                      <a:blip r:embed="rId29"/>
                      <a:stretch>
                        <a:fillRect/>
                      </a:stretch>
                    </p:blipFill>
                    <p:spPr>
                      <a:xfrm>
                        <a:off x="915210" y="5355172"/>
                        <a:ext cx="4395700" cy="308320"/>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9B0E316B-DAA5-4A52-AFD3-CA2E0FB62653}"/>
              </a:ext>
            </a:extLst>
          </p:cNvPr>
          <p:cNvGraphicFramePr>
            <a:graphicFrameLocks noChangeAspect="1"/>
          </p:cNvGraphicFramePr>
          <p:nvPr>
            <p:extLst>
              <p:ext uri="{D42A27DB-BD31-4B8C-83A1-F6EECF244321}">
                <p14:modId xmlns:p14="http://schemas.microsoft.com/office/powerpoint/2010/main" val="729542627"/>
              </p:ext>
            </p:extLst>
          </p:nvPr>
        </p:nvGraphicFramePr>
        <p:xfrm>
          <a:off x="6172502" y="5339481"/>
          <a:ext cx="1885564" cy="324011"/>
        </p:xfrm>
        <a:graphic>
          <a:graphicData uri="http://schemas.openxmlformats.org/presentationml/2006/ole">
            <mc:AlternateContent xmlns:mc="http://schemas.openxmlformats.org/markup-compatibility/2006">
              <mc:Choice xmlns:v="urn:schemas-microsoft-com:vml" Requires="v">
                <p:oleObj spid="_x0000_s17761" name="Equation" r:id="rId30" imgW="1330183" imgH="228965" progId="Equation.DSMT4">
                  <p:embed/>
                </p:oleObj>
              </mc:Choice>
              <mc:Fallback>
                <p:oleObj name="Equation" r:id="rId30" imgW="1330183" imgH="228965" progId="Equation.DSMT4">
                  <p:embed/>
                  <p:pic>
                    <p:nvPicPr>
                      <p:cNvPr id="0" name=""/>
                      <p:cNvPicPr/>
                      <p:nvPr/>
                    </p:nvPicPr>
                    <p:blipFill>
                      <a:blip r:embed="rId31"/>
                      <a:stretch>
                        <a:fillRect/>
                      </a:stretch>
                    </p:blipFill>
                    <p:spPr>
                      <a:xfrm>
                        <a:off x="6172502" y="5339481"/>
                        <a:ext cx="1885564" cy="324011"/>
                      </a:xfrm>
                      <a:prstGeom prst="rect">
                        <a:avLst/>
                      </a:prstGeom>
                    </p:spPr>
                  </p:pic>
                </p:oleObj>
              </mc:Fallback>
            </mc:AlternateContent>
          </a:graphicData>
        </a:graphic>
      </p:graphicFrame>
    </p:spTree>
    <p:extLst>
      <p:ext uri="{BB962C8B-B14F-4D97-AF65-F5344CB8AC3E}">
        <p14:creationId xmlns:p14="http://schemas.microsoft.com/office/powerpoint/2010/main" val="1127392169"/>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FC5C2A2-DF63-46D5-BE03-C7C0B4BE2B51}"/>
              </a:ext>
            </a:extLst>
          </p:cNvPr>
          <p:cNvSpPr txBox="1"/>
          <p:nvPr/>
        </p:nvSpPr>
        <p:spPr>
          <a:xfrm>
            <a:off x="1819564" y="3429000"/>
            <a:ext cx="6096000"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400" b="1"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4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.3 </a:t>
            </a:r>
            <a:r>
              <a:rPr lang="zh-CN" altLang="en-US" sz="24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现金流折现估值模型及结果</a:t>
            </a:r>
            <a:r>
              <a:rPr lang="zh-CN" altLang="zh-CN" sz="24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a:t>
            </a:r>
            <a:endParaRPr lang="zh-CN" altLang="zh-CN" sz="2400"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Tree>
    <p:extLst>
      <p:ext uri="{BB962C8B-B14F-4D97-AF65-F5344CB8AC3E}">
        <p14:creationId xmlns:p14="http://schemas.microsoft.com/office/powerpoint/2010/main" val="3928763105"/>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.3  </a:t>
            </a:r>
            <a:r>
              <a:rPr lang="zh-CN" altLang="en-US" sz="20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现金流折现估值模型及结果</a:t>
            </a:r>
            <a:endParaRPr lang="zh-CN" altLang="zh-CN" sz="2000"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5E85BC8F-ED74-4851-B971-72F218183E1C}"/>
              </a:ext>
            </a:extLst>
          </p:cNvPr>
          <p:cNvSpPr txBox="1"/>
          <p:nvPr/>
        </p:nvSpPr>
        <p:spPr>
          <a:xfrm>
            <a:off x="201184" y="836815"/>
            <a:ext cx="11344271"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rPr>
              <a:t>根据前面对预调鸡尾酒的分析以及百润股份线上销售预调鸡尾酒的实际情况，做出下列预测：</a:t>
            </a:r>
            <a:endParaRPr kumimoji="0" lang="en-US" altLang="zh-CN" sz="1800" b="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lang="zh-CN" altLang="en-US" dirty="0">
                <a:latin typeface="华文楷体" panose="02010600040101010101" pitchFamily="2" charset="-122"/>
                <a:ea typeface="华文楷体" panose="02010600040101010101" pitchFamily="2" charset="-122"/>
              </a:rPr>
              <a:t>  </a:t>
            </a:r>
            <a:r>
              <a:rPr lang="zh-CN" altLang="en-US" dirty="0">
                <a:solidFill>
                  <a:schemeClr val="accent1">
                    <a:lumMod val="75000"/>
                  </a:schemeClr>
                </a:solidFill>
                <a:latin typeface="华文楷体" panose="02010600040101010101" pitchFamily="2" charset="-122"/>
                <a:ea typeface="华文楷体" panose="02010600040101010101" pitchFamily="2" charset="-122"/>
              </a:rPr>
              <a:t>以</a:t>
            </a:r>
            <a:r>
              <a:rPr lang="en-US" altLang="zh-CN" dirty="0">
                <a:solidFill>
                  <a:schemeClr val="accent1">
                    <a:lumMod val="75000"/>
                  </a:schemeClr>
                </a:solidFill>
                <a:latin typeface="华文楷体" panose="02010600040101010101" pitchFamily="2" charset="-122"/>
                <a:ea typeface="华文楷体" panose="02010600040101010101" pitchFamily="2" charset="-122"/>
              </a:rPr>
              <a:t>2021</a:t>
            </a:r>
            <a:r>
              <a:rPr lang="zh-CN" altLang="en-US" dirty="0">
                <a:solidFill>
                  <a:schemeClr val="accent1">
                    <a:lumMod val="75000"/>
                  </a:schemeClr>
                </a:solidFill>
                <a:latin typeface="华文楷体" panose="02010600040101010101" pitchFamily="2" charset="-122"/>
                <a:ea typeface="华文楷体" panose="02010600040101010101" pitchFamily="2" charset="-122"/>
              </a:rPr>
              <a:t>年营收为基数，</a:t>
            </a:r>
            <a:r>
              <a:rPr lang="en-US" altLang="zh-CN" dirty="0">
                <a:solidFill>
                  <a:schemeClr val="accent1">
                    <a:lumMod val="75000"/>
                  </a:schemeClr>
                </a:solidFill>
                <a:latin typeface="华文楷体" panose="02010600040101010101" pitchFamily="2" charset="-122"/>
                <a:ea typeface="华文楷体" panose="02010600040101010101" pitchFamily="2" charset="-122"/>
              </a:rPr>
              <a:t>2022-2024</a:t>
            </a:r>
            <a:r>
              <a:rPr lang="zh-CN" altLang="en-US" dirty="0">
                <a:solidFill>
                  <a:schemeClr val="accent1">
                    <a:lumMod val="75000"/>
                  </a:schemeClr>
                </a:solidFill>
                <a:latin typeface="华文楷体" panose="02010600040101010101" pitchFamily="2" charset="-122"/>
                <a:ea typeface="华文楷体" panose="02010600040101010101" pitchFamily="2" charset="-122"/>
              </a:rPr>
              <a:t>年这段时间，公司营业收入以每年分别以</a:t>
            </a:r>
            <a:r>
              <a:rPr lang="en-US" altLang="zh-CN" dirty="0">
                <a:solidFill>
                  <a:schemeClr val="accent1">
                    <a:lumMod val="75000"/>
                  </a:schemeClr>
                </a:solidFill>
                <a:latin typeface="华文楷体" panose="02010600040101010101" pitchFamily="2" charset="-122"/>
                <a:ea typeface="华文楷体" panose="02010600040101010101" pitchFamily="2" charset="-122"/>
              </a:rPr>
              <a:t>25%/23%/20%</a:t>
            </a:r>
            <a:r>
              <a:rPr lang="zh-CN" altLang="en-US" dirty="0">
                <a:solidFill>
                  <a:schemeClr val="accent1">
                    <a:lumMod val="75000"/>
                  </a:schemeClr>
                </a:solidFill>
                <a:latin typeface="华文楷体" panose="02010600040101010101" pitchFamily="2" charset="-122"/>
                <a:ea typeface="华文楷体" panose="02010600040101010101" pitchFamily="2" charset="-122"/>
              </a:rPr>
              <a:t>的同比增速进行增长。</a:t>
            </a:r>
            <a:r>
              <a:rPr lang="zh-CN" altLang="en-US" dirty="0">
                <a:latin typeface="华文楷体" panose="02010600040101010101" pitchFamily="2" charset="-122"/>
                <a:ea typeface="华文楷体" panose="02010600040101010101" pitchFamily="2" charset="-122"/>
              </a:rPr>
              <a:t>为此，有以下指标预测表：</a:t>
            </a:r>
            <a:endParaRPr kumimoji="0" lang="zh-CN" altLang="en-US"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p:txBody>
      </p:sp>
      <p:graphicFrame>
        <p:nvGraphicFramePr>
          <p:cNvPr id="8" name="表格 7">
            <a:extLst>
              <a:ext uri="{FF2B5EF4-FFF2-40B4-BE49-F238E27FC236}">
                <a16:creationId xmlns:a16="http://schemas.microsoft.com/office/drawing/2014/main" id="{FD80A7A4-D2EE-4C93-B6AC-4E598D5AD7B3}"/>
              </a:ext>
            </a:extLst>
          </p:cNvPr>
          <p:cNvGraphicFramePr>
            <a:graphicFrameLocks noGrp="1"/>
          </p:cNvGraphicFramePr>
          <p:nvPr>
            <p:extLst>
              <p:ext uri="{D42A27DB-BD31-4B8C-83A1-F6EECF244321}">
                <p14:modId xmlns:p14="http://schemas.microsoft.com/office/powerpoint/2010/main" val="3527898969"/>
              </p:ext>
            </p:extLst>
          </p:nvPr>
        </p:nvGraphicFramePr>
        <p:xfrm>
          <a:off x="265839" y="2673350"/>
          <a:ext cx="5463401" cy="3860342"/>
        </p:xfrm>
        <a:graphic>
          <a:graphicData uri="http://schemas.openxmlformats.org/drawingml/2006/table">
            <a:tbl>
              <a:tblPr firstRow="1" firstCol="1" bandRow="1"/>
              <a:tblGrid>
                <a:gridCol w="1143050">
                  <a:extLst>
                    <a:ext uri="{9D8B030D-6E8A-4147-A177-3AD203B41FA5}">
                      <a16:colId xmlns:a16="http://schemas.microsoft.com/office/drawing/2014/main" val="2974913117"/>
                    </a:ext>
                  </a:extLst>
                </a:gridCol>
                <a:gridCol w="863827">
                  <a:extLst>
                    <a:ext uri="{9D8B030D-6E8A-4147-A177-3AD203B41FA5}">
                      <a16:colId xmlns:a16="http://schemas.microsoft.com/office/drawing/2014/main" val="214442325"/>
                    </a:ext>
                  </a:extLst>
                </a:gridCol>
                <a:gridCol w="863827">
                  <a:extLst>
                    <a:ext uri="{9D8B030D-6E8A-4147-A177-3AD203B41FA5}">
                      <a16:colId xmlns:a16="http://schemas.microsoft.com/office/drawing/2014/main" val="3952210113"/>
                    </a:ext>
                  </a:extLst>
                </a:gridCol>
                <a:gridCol w="863827">
                  <a:extLst>
                    <a:ext uri="{9D8B030D-6E8A-4147-A177-3AD203B41FA5}">
                      <a16:colId xmlns:a16="http://schemas.microsoft.com/office/drawing/2014/main" val="2440251466"/>
                    </a:ext>
                  </a:extLst>
                </a:gridCol>
                <a:gridCol w="864435">
                  <a:extLst>
                    <a:ext uri="{9D8B030D-6E8A-4147-A177-3AD203B41FA5}">
                      <a16:colId xmlns:a16="http://schemas.microsoft.com/office/drawing/2014/main" val="4107928270"/>
                    </a:ext>
                  </a:extLst>
                </a:gridCol>
                <a:gridCol w="864435">
                  <a:extLst>
                    <a:ext uri="{9D8B030D-6E8A-4147-A177-3AD203B41FA5}">
                      <a16:colId xmlns:a16="http://schemas.microsoft.com/office/drawing/2014/main" val="2074187236"/>
                    </a:ext>
                  </a:extLst>
                </a:gridCol>
              </a:tblGrid>
              <a:tr h="350940">
                <a:tc>
                  <a:txBody>
                    <a:bodyPr/>
                    <a:lstStyle/>
                    <a:p>
                      <a:pPr algn="ctr"/>
                      <a:r>
                        <a:rPr lang="zh-CN"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预测指标</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2019A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ctr"/>
                      <a:r>
                        <a:rPr lang="en-US"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2020A</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2021E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ctr"/>
                      <a:r>
                        <a:rPr lang="en-US"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2022E</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ctr"/>
                      <a:r>
                        <a:rPr lang="en-US"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2023E</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2532200670"/>
                  </a:ext>
                </a:extLst>
              </a:tr>
              <a:tr h="350940">
                <a:tc>
                  <a:txBody>
                    <a:bodyPr/>
                    <a:lstStyle/>
                    <a:p>
                      <a:pPr algn="ct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营业收入</a:t>
                      </a: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百万元</a:t>
                      </a: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FFFFF"/>
                    </a:solidFill>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1,468.44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1,926.64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2.637.88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3,297.35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4055.74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533383571"/>
                  </a:ext>
                </a:extLst>
              </a:tr>
              <a:tr h="350940">
                <a:tc>
                  <a:txBody>
                    <a:bodyPr/>
                    <a:lstStyle/>
                    <a:p>
                      <a:pPr algn="ct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增长率（</a:t>
                      </a: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FFFFF"/>
                    </a:solidFill>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19.39%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31.20%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36.91%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23%</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2159366776"/>
                  </a:ext>
                </a:extLst>
              </a:tr>
              <a:tr h="701881">
                <a:tc>
                  <a:txBody>
                    <a:bodyPr/>
                    <a:lstStyle/>
                    <a:p>
                      <a:pPr algn="ct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归母净利润（百万元）</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FFFFF"/>
                    </a:solidFill>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300.33</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535.51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704.23</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848.03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1,019.50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3909884222"/>
                  </a:ext>
                </a:extLst>
              </a:tr>
              <a:tr h="350940">
                <a:tc>
                  <a:txBody>
                    <a:bodyPr/>
                    <a:lstStyle/>
                    <a:p>
                      <a:pPr algn="ct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增长率（</a:t>
                      </a: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FFFFF"/>
                    </a:solidFill>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142.67%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78.31%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31.03%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20.92%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21.46%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761219357"/>
                  </a:ext>
                </a:extLst>
              </a:tr>
              <a:tr h="701881">
                <a:tc>
                  <a:txBody>
                    <a:bodyPr/>
                    <a:lstStyle/>
                    <a:p>
                      <a:pPr algn="ct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净资产收益率（</a:t>
                      </a: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FFFFF"/>
                    </a:solidFill>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15.01%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16.65%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23.33%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29.48%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30.84%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1514718496"/>
                  </a:ext>
                </a:extLst>
              </a:tr>
              <a:tr h="350940">
                <a:tc>
                  <a:txBody>
                    <a:bodyPr/>
                    <a:lstStyle/>
                    <a:p>
                      <a:pPr algn="ct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每股收益</a:t>
                      </a: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元</a:t>
                      </a: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FFFFF"/>
                    </a:solidFill>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0.40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0.71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1.47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1.79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1173476192"/>
                  </a:ext>
                </a:extLst>
              </a:tr>
              <a:tr h="350940">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PE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FFFFF"/>
                    </a:solidFill>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155.03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86.95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59.54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42.25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34.79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622668625"/>
                  </a:ext>
                </a:extLst>
              </a:tr>
              <a:tr h="350940">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PB</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FFFFF"/>
                    </a:solidFill>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23.27</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14.48</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13.89</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12.46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a:r>
                        <a:rPr lang="en-US" sz="1050" kern="100" dirty="0">
                          <a:effectLst/>
                          <a:latin typeface="Calibri" panose="020F0502020204030204" pitchFamily="34" charset="0"/>
                          <a:ea typeface="宋体" panose="02010600030101010101" pitchFamily="2" charset="-122"/>
                          <a:cs typeface="Times New Roman" panose="02020603050405020304" pitchFamily="18" charset="0"/>
                        </a:rPr>
                        <a:t>10.73</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extLst>
                  <a:ext uri="{0D108BD9-81ED-4DB2-BD59-A6C34878D82A}">
                    <a16:rowId xmlns:a16="http://schemas.microsoft.com/office/drawing/2014/main" val="1151250140"/>
                  </a:ext>
                </a:extLst>
              </a:tr>
            </a:tbl>
          </a:graphicData>
        </a:graphic>
      </p:graphicFrame>
      <p:sp>
        <p:nvSpPr>
          <p:cNvPr id="11" name="文本框 10">
            <a:extLst>
              <a:ext uri="{FF2B5EF4-FFF2-40B4-BE49-F238E27FC236}">
                <a16:creationId xmlns:a16="http://schemas.microsoft.com/office/drawing/2014/main" id="{79D630D7-838E-4E88-A956-5A4BA456DB1B}"/>
              </a:ext>
            </a:extLst>
          </p:cNvPr>
          <p:cNvSpPr txBox="1"/>
          <p:nvPr/>
        </p:nvSpPr>
        <p:spPr>
          <a:xfrm>
            <a:off x="201184" y="6523256"/>
            <a:ext cx="2505071"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资料来源：公司报告、国海证券</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8C69C4EA-6A13-40A6-B2B2-52B0CF6F6782}"/>
              </a:ext>
            </a:extLst>
          </p:cNvPr>
          <p:cNvSpPr txBox="1"/>
          <p:nvPr/>
        </p:nvSpPr>
        <p:spPr>
          <a:xfrm>
            <a:off x="265839" y="2222897"/>
            <a:ext cx="3417454"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表</a:t>
            </a:r>
            <a:r>
              <a:rPr lang="en-US" altLang="zh-CN" sz="1600" b="1" dirty="0">
                <a:solidFill>
                  <a:schemeClr val="accent6">
                    <a:lumMod val="50000"/>
                  </a:schemeClr>
                </a:solidFill>
                <a:latin typeface="华文楷体" panose="02010600040101010101" pitchFamily="2" charset="-122"/>
                <a:ea typeface="华文楷体" panose="02010600040101010101" pitchFamily="2" charset="-122"/>
              </a:rPr>
              <a:t>2</a:t>
            </a: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：预测指标</a:t>
            </a:r>
          </a:p>
        </p:txBody>
      </p:sp>
      <p:sp>
        <p:nvSpPr>
          <p:cNvPr id="16" name="文本框 15">
            <a:extLst>
              <a:ext uri="{FF2B5EF4-FFF2-40B4-BE49-F238E27FC236}">
                <a16:creationId xmlns:a16="http://schemas.microsoft.com/office/drawing/2014/main" id="{C29787DB-44BB-49C3-8982-17B19E5B63F6}"/>
              </a:ext>
            </a:extLst>
          </p:cNvPr>
          <p:cNvSpPr txBox="1"/>
          <p:nvPr/>
        </p:nvSpPr>
        <p:spPr>
          <a:xfrm>
            <a:off x="6297184" y="2247539"/>
            <a:ext cx="3417454"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表</a:t>
            </a:r>
            <a:r>
              <a:rPr kumimoji="0" lang="en-US" altLang="zh-CN"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3</a:t>
            </a: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a:t>
            </a:r>
            <a:r>
              <a:rPr lang="zh-CN" altLang="en-US" sz="1600" b="1" dirty="0">
                <a:solidFill>
                  <a:schemeClr val="accent6">
                    <a:lumMod val="50000"/>
                  </a:schemeClr>
                </a:solidFill>
                <a:latin typeface="华文楷体" panose="02010600040101010101" pitchFamily="2" charset="-122"/>
                <a:ea typeface="华文楷体" panose="02010600040101010101" pitchFamily="2" charset="-122"/>
              </a:rPr>
              <a:t>利润表</a:t>
            </a:r>
            <a:endPar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endParaRPr>
          </a:p>
        </p:txBody>
      </p:sp>
      <p:graphicFrame>
        <p:nvGraphicFramePr>
          <p:cNvPr id="17" name="表格 16">
            <a:extLst>
              <a:ext uri="{FF2B5EF4-FFF2-40B4-BE49-F238E27FC236}">
                <a16:creationId xmlns:a16="http://schemas.microsoft.com/office/drawing/2014/main" id="{4DE1AF11-B211-4291-BAA2-EE15463F301F}"/>
              </a:ext>
            </a:extLst>
          </p:cNvPr>
          <p:cNvGraphicFramePr>
            <a:graphicFrameLocks noGrp="1"/>
          </p:cNvGraphicFramePr>
          <p:nvPr>
            <p:extLst>
              <p:ext uri="{D42A27DB-BD31-4B8C-83A1-F6EECF244321}">
                <p14:modId xmlns:p14="http://schemas.microsoft.com/office/powerpoint/2010/main" val="545147777"/>
              </p:ext>
            </p:extLst>
          </p:nvPr>
        </p:nvGraphicFramePr>
        <p:xfrm>
          <a:off x="6297184" y="2673351"/>
          <a:ext cx="5783980" cy="3896959"/>
        </p:xfrm>
        <a:graphic>
          <a:graphicData uri="http://schemas.openxmlformats.org/drawingml/2006/table">
            <a:tbl>
              <a:tblPr firstRow="1" firstCol="1" bandRow="1"/>
              <a:tblGrid>
                <a:gridCol w="1618881">
                  <a:extLst>
                    <a:ext uri="{9D8B030D-6E8A-4147-A177-3AD203B41FA5}">
                      <a16:colId xmlns:a16="http://schemas.microsoft.com/office/drawing/2014/main" val="2101301344"/>
                    </a:ext>
                  </a:extLst>
                </a:gridCol>
                <a:gridCol w="834161">
                  <a:extLst>
                    <a:ext uri="{9D8B030D-6E8A-4147-A177-3AD203B41FA5}">
                      <a16:colId xmlns:a16="http://schemas.microsoft.com/office/drawing/2014/main" val="2637234755"/>
                    </a:ext>
                  </a:extLst>
                </a:gridCol>
                <a:gridCol w="834161">
                  <a:extLst>
                    <a:ext uri="{9D8B030D-6E8A-4147-A177-3AD203B41FA5}">
                      <a16:colId xmlns:a16="http://schemas.microsoft.com/office/drawing/2014/main" val="3935861054"/>
                    </a:ext>
                  </a:extLst>
                </a:gridCol>
                <a:gridCol w="832259">
                  <a:extLst>
                    <a:ext uri="{9D8B030D-6E8A-4147-A177-3AD203B41FA5}">
                      <a16:colId xmlns:a16="http://schemas.microsoft.com/office/drawing/2014/main" val="2003494240"/>
                    </a:ext>
                  </a:extLst>
                </a:gridCol>
                <a:gridCol w="832259">
                  <a:extLst>
                    <a:ext uri="{9D8B030D-6E8A-4147-A177-3AD203B41FA5}">
                      <a16:colId xmlns:a16="http://schemas.microsoft.com/office/drawing/2014/main" val="683389115"/>
                    </a:ext>
                  </a:extLst>
                </a:gridCol>
                <a:gridCol w="832259">
                  <a:extLst>
                    <a:ext uri="{9D8B030D-6E8A-4147-A177-3AD203B41FA5}">
                      <a16:colId xmlns:a16="http://schemas.microsoft.com/office/drawing/2014/main" val="2754384826"/>
                    </a:ext>
                  </a:extLst>
                </a:gridCol>
              </a:tblGrid>
              <a:tr h="169433">
                <a:tc rowSpan="2">
                  <a:txBody>
                    <a:bodyPr/>
                    <a:lstStyle/>
                    <a:p>
                      <a:pPr indent="133350" algn="just"/>
                      <a:r>
                        <a:rPr lang="zh-CN"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利润表</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gridSpan="5">
                  <a:txBody>
                    <a:bodyPr/>
                    <a:lstStyle/>
                    <a:p>
                      <a:pPr algn="r"/>
                      <a:r>
                        <a:rPr lang="zh-CN"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单位：百万元</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70573155"/>
                  </a:ext>
                </a:extLst>
              </a:tr>
              <a:tr h="169433">
                <a:tc vMerge="1">
                  <a:txBody>
                    <a:bodyPr/>
                    <a:lstStyle/>
                    <a:p>
                      <a:endParaRPr lang="zh-CN" altLang="en-US"/>
                    </a:p>
                  </a:txBody>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2019A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2020A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a:txBody>
                    <a:bodyPr/>
                    <a:lstStyle/>
                    <a:p>
                      <a:pPr algn="ctr"/>
                      <a:r>
                        <a:rPr lang="en-US"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2021E</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2022E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2023E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extLst>
                  <a:ext uri="{0D108BD9-81ED-4DB2-BD59-A6C34878D82A}">
                    <a16:rowId xmlns:a16="http://schemas.microsoft.com/office/drawing/2014/main" val="3531521228"/>
                  </a:ext>
                </a:extLst>
              </a:tr>
              <a:tr h="169433">
                <a:tc>
                  <a:txBody>
                    <a:bodyPr/>
                    <a:lstStyle/>
                    <a:p>
                      <a:pPr algn="just"/>
                      <a:r>
                        <a:rPr lang="zh-CN" sz="1050" b="1" kern="100" dirty="0">
                          <a:effectLst/>
                          <a:latin typeface="Calibri" panose="020F0502020204030204" pitchFamily="34" charset="0"/>
                          <a:ea typeface="宋体" panose="02010600030101010101" pitchFamily="2" charset="-122"/>
                          <a:cs typeface="Times New Roman" panose="02020603050405020304" pitchFamily="18" charset="0"/>
                        </a:rPr>
                        <a:t>营业收入</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1468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1927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2637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3297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4055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769663047"/>
                  </a:ext>
                </a:extLst>
              </a:tr>
              <a:tr h="169433">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营业成本</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466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925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1558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69387255"/>
                  </a:ext>
                </a:extLst>
              </a:tr>
              <a:tr h="169433">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营业税金及附加</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72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132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166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204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947881469"/>
                  </a:ext>
                </a:extLst>
              </a:tr>
              <a:tr h="169433">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销售费用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429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428</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527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774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689845804"/>
                  </a:ext>
                </a:extLst>
              </a:tr>
              <a:tr h="169433">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管理费用</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90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142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196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702987073"/>
                  </a:ext>
                </a:extLst>
              </a:tr>
              <a:tr h="169433">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研发费用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97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468863026"/>
                  </a:ext>
                </a:extLst>
              </a:tr>
              <a:tr h="169433">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财务费用</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dirty="0">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116391147"/>
                  </a:ext>
                </a:extLst>
              </a:tr>
              <a:tr h="169433">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资产减值损失</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140452826"/>
                  </a:ext>
                </a:extLst>
              </a:tr>
              <a:tr h="169433">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信用减值损失</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749860218"/>
                  </a:ext>
                </a:extLst>
              </a:tr>
              <a:tr h="169433">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公允价值变动收益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091216754"/>
                  </a:ext>
                </a:extLst>
              </a:tr>
              <a:tr h="169433">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投资净收益</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295008518"/>
                  </a:ext>
                </a:extLst>
              </a:tr>
              <a:tr h="169433">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营业利润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391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672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886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1283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550837893"/>
                  </a:ext>
                </a:extLst>
              </a:tr>
              <a:tr h="169433">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营业外收入</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867882932"/>
                  </a:ext>
                </a:extLst>
              </a:tr>
              <a:tr h="169433">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营业外支出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106749787"/>
                  </a:ext>
                </a:extLst>
              </a:tr>
              <a:tr h="169433">
                <a:tc>
                  <a:txBody>
                    <a:bodyPr/>
                    <a:lstStyle/>
                    <a:p>
                      <a:pPr algn="just"/>
                      <a:r>
                        <a:rPr lang="zh-CN" sz="1050" b="1" kern="100">
                          <a:effectLst/>
                          <a:latin typeface="Calibri" panose="020F0502020204030204" pitchFamily="34" charset="0"/>
                          <a:ea typeface="宋体" panose="02010600030101010101" pitchFamily="2" charset="-122"/>
                          <a:cs typeface="Times New Roman" panose="02020603050405020304" pitchFamily="18" charset="0"/>
                        </a:rPr>
                        <a:t>利润总额</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381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675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1070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1285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865611143"/>
                  </a:ext>
                </a:extLst>
              </a:tr>
              <a:tr h="169433">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所得税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139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185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35405599"/>
                  </a:ext>
                </a:extLst>
              </a:tr>
              <a:tr h="169433">
                <a:tc>
                  <a:txBody>
                    <a:bodyPr/>
                    <a:lstStyle/>
                    <a:p>
                      <a:pPr algn="just"/>
                      <a:r>
                        <a:rPr lang="zh-CN" sz="1050" b="1" kern="100">
                          <a:effectLst/>
                          <a:latin typeface="Calibri" panose="020F0502020204030204" pitchFamily="34" charset="0"/>
                          <a:ea typeface="宋体" panose="02010600030101010101" pitchFamily="2" charset="-122"/>
                          <a:cs typeface="Times New Roman" panose="02020603050405020304" pitchFamily="18" charset="0"/>
                        </a:rPr>
                        <a:t>净利润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300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535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704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847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885097720"/>
                  </a:ext>
                </a:extLst>
              </a:tr>
              <a:tr h="169433">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少数股东损益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583310716"/>
                  </a:ext>
                </a:extLst>
              </a:tr>
              <a:tr h="169433">
                <a:tc>
                  <a:txBody>
                    <a:bodyPr/>
                    <a:lstStyle/>
                    <a:p>
                      <a:pPr algn="just"/>
                      <a:r>
                        <a:rPr lang="zh-CN" sz="1050" b="1" kern="100">
                          <a:effectLst/>
                          <a:latin typeface="Calibri" panose="020F0502020204030204" pitchFamily="34" charset="0"/>
                          <a:ea typeface="宋体" panose="02010600030101010101" pitchFamily="2" charset="-122"/>
                          <a:cs typeface="Times New Roman" panose="02020603050405020304" pitchFamily="18" charset="0"/>
                        </a:rPr>
                        <a:t>归属母公司净利润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300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536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704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847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853517641"/>
                  </a:ext>
                </a:extLst>
              </a:tr>
              <a:tr h="169433">
                <a:tc>
                  <a:txBody>
                    <a:bodyPr/>
                    <a:lstStyle/>
                    <a:p>
                      <a:pPr algn="just"/>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EBITA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985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60363967"/>
                  </a:ext>
                </a:extLst>
              </a:tr>
              <a:tr h="169433">
                <a:tc>
                  <a:txBody>
                    <a:bodyPr/>
                    <a:lstStyle/>
                    <a:p>
                      <a:pPr algn="just"/>
                      <a:r>
                        <a:rPr lang="en-US" sz="1050" b="1" kern="100" dirty="0">
                          <a:effectLst/>
                          <a:latin typeface="Calibri" panose="020F0502020204030204" pitchFamily="34" charset="0"/>
                          <a:ea typeface="宋体" panose="02010600030101010101" pitchFamily="2" charset="-122"/>
                          <a:cs typeface="Times New Roman" panose="02020603050405020304" pitchFamily="18" charset="0"/>
                        </a:rPr>
                        <a:t>EPS(</a:t>
                      </a:r>
                      <a:r>
                        <a:rPr lang="zh-CN" sz="1050" b="1" kern="100" dirty="0">
                          <a:effectLst/>
                          <a:latin typeface="Calibri" panose="020F0502020204030204" pitchFamily="34" charset="0"/>
                          <a:ea typeface="宋体" panose="02010600030101010101" pitchFamily="2" charset="-122"/>
                          <a:cs typeface="Times New Roman" panose="02020603050405020304" pitchFamily="18" charset="0"/>
                        </a:rPr>
                        <a:t>元</a:t>
                      </a:r>
                      <a:r>
                        <a:rPr lang="en-US" sz="1050" b="1"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0.58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0.94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dirty="0">
                          <a:effectLst/>
                          <a:latin typeface="Calibri" panose="020F0502020204030204" pitchFamily="34" charset="0"/>
                          <a:ea typeface="宋体" panose="02010600030101010101" pitchFamily="2" charset="-122"/>
                          <a:cs typeface="Times New Roman" panose="02020603050405020304" pitchFamily="18" charset="0"/>
                        </a:rPr>
                        <a:t>1.36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861720995"/>
                  </a:ext>
                </a:extLst>
              </a:tr>
            </a:tbl>
          </a:graphicData>
        </a:graphic>
      </p:graphicFrame>
      <p:sp>
        <p:nvSpPr>
          <p:cNvPr id="20" name="文本框 19">
            <a:extLst>
              <a:ext uri="{FF2B5EF4-FFF2-40B4-BE49-F238E27FC236}">
                <a16:creationId xmlns:a16="http://schemas.microsoft.com/office/drawing/2014/main" id="{A40AB7B3-58C8-46A9-851F-AB5B76CC19E9}"/>
              </a:ext>
            </a:extLst>
          </p:cNvPr>
          <p:cNvSpPr txBox="1"/>
          <p:nvPr/>
        </p:nvSpPr>
        <p:spPr>
          <a:xfrm>
            <a:off x="6156036" y="6611401"/>
            <a:ext cx="2505071"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资料来源：公司报告、国海证券</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84692306"/>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.3  </a:t>
            </a:r>
            <a:r>
              <a:rPr lang="zh-CN" altLang="en-US" sz="20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现金流折现估值模型及结果</a:t>
            </a:r>
            <a:endParaRPr lang="zh-CN" altLang="zh-CN" sz="2000"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79D630D7-838E-4E88-A956-5A4BA456DB1B}"/>
              </a:ext>
            </a:extLst>
          </p:cNvPr>
          <p:cNvSpPr txBox="1"/>
          <p:nvPr/>
        </p:nvSpPr>
        <p:spPr>
          <a:xfrm>
            <a:off x="201184" y="6156277"/>
            <a:ext cx="2505071"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资料来源：公司报告、国海证券</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8C69C4EA-6A13-40A6-B2B2-52B0CF6F6782}"/>
              </a:ext>
            </a:extLst>
          </p:cNvPr>
          <p:cNvSpPr txBox="1"/>
          <p:nvPr/>
        </p:nvSpPr>
        <p:spPr>
          <a:xfrm>
            <a:off x="314752" y="1648072"/>
            <a:ext cx="3417454"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表</a:t>
            </a:r>
            <a:r>
              <a:rPr kumimoji="0" lang="en-US" altLang="zh-CN"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4</a:t>
            </a: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：现金流量表</a:t>
            </a:r>
          </a:p>
        </p:txBody>
      </p:sp>
      <p:sp>
        <p:nvSpPr>
          <p:cNvPr id="16" name="文本框 15">
            <a:extLst>
              <a:ext uri="{FF2B5EF4-FFF2-40B4-BE49-F238E27FC236}">
                <a16:creationId xmlns:a16="http://schemas.microsoft.com/office/drawing/2014/main" id="{C29787DB-44BB-49C3-8982-17B19E5B63F6}"/>
              </a:ext>
            </a:extLst>
          </p:cNvPr>
          <p:cNvSpPr txBox="1"/>
          <p:nvPr/>
        </p:nvSpPr>
        <p:spPr>
          <a:xfrm>
            <a:off x="6379865" y="1648071"/>
            <a:ext cx="3417454"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表</a:t>
            </a:r>
            <a:r>
              <a:rPr lang="en-US" altLang="zh-CN" sz="1600" b="1" dirty="0">
                <a:solidFill>
                  <a:schemeClr val="accent6">
                    <a:lumMod val="50000"/>
                  </a:schemeClr>
                </a:solidFill>
                <a:latin typeface="华文楷体" panose="02010600040101010101" pitchFamily="2" charset="-122"/>
                <a:ea typeface="华文楷体" panose="02010600040101010101" pitchFamily="2" charset="-122"/>
              </a:rPr>
              <a:t>5</a:t>
            </a: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：资产负债</a:t>
            </a:r>
            <a:r>
              <a:rPr lang="zh-CN" altLang="en-US" sz="1600" b="1" dirty="0">
                <a:solidFill>
                  <a:schemeClr val="accent6">
                    <a:lumMod val="50000"/>
                  </a:schemeClr>
                </a:solidFill>
                <a:latin typeface="华文楷体" panose="02010600040101010101" pitchFamily="2" charset="-122"/>
                <a:ea typeface="华文楷体" panose="02010600040101010101" pitchFamily="2" charset="-122"/>
              </a:rPr>
              <a:t>表</a:t>
            </a:r>
            <a:endPar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12" name="文本框 11">
            <a:extLst>
              <a:ext uri="{FF2B5EF4-FFF2-40B4-BE49-F238E27FC236}">
                <a16:creationId xmlns:a16="http://schemas.microsoft.com/office/drawing/2014/main" id="{69D80F2F-FBDD-4027-95F3-C89DC138A1A8}"/>
              </a:ext>
            </a:extLst>
          </p:cNvPr>
          <p:cNvSpPr txBox="1"/>
          <p:nvPr/>
        </p:nvSpPr>
        <p:spPr>
          <a:xfrm>
            <a:off x="6297184" y="6156276"/>
            <a:ext cx="2505071"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latin typeface="华文楷体" panose="02010600040101010101" pitchFamily="2" charset="-122"/>
                <a:ea typeface="华文楷体" panose="02010600040101010101" pitchFamily="2" charset="-122"/>
                <a:cs typeface="Times New Roman" panose="02020603050405020304" pitchFamily="18" charset="0"/>
              </a:rPr>
              <a:t>资料来源：公司报告、国海证券</a:t>
            </a:r>
            <a:endPar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0EB957F5-BEC1-4052-9487-A87424F7C8CA}"/>
              </a:ext>
            </a:extLst>
          </p:cNvPr>
          <p:cNvGraphicFramePr>
            <a:graphicFrameLocks noGrp="1"/>
          </p:cNvGraphicFramePr>
          <p:nvPr>
            <p:extLst>
              <p:ext uri="{D42A27DB-BD31-4B8C-83A1-F6EECF244321}">
                <p14:modId xmlns:p14="http://schemas.microsoft.com/office/powerpoint/2010/main" val="682583820"/>
              </p:ext>
            </p:extLst>
          </p:nvPr>
        </p:nvGraphicFramePr>
        <p:xfrm>
          <a:off x="314752" y="2082164"/>
          <a:ext cx="5781247" cy="3944592"/>
        </p:xfrm>
        <a:graphic>
          <a:graphicData uri="http://schemas.openxmlformats.org/drawingml/2006/table">
            <a:tbl>
              <a:tblPr firstRow="1" firstCol="1" bandRow="1"/>
              <a:tblGrid>
                <a:gridCol w="1537821">
                  <a:extLst>
                    <a:ext uri="{9D8B030D-6E8A-4147-A177-3AD203B41FA5}">
                      <a16:colId xmlns:a16="http://schemas.microsoft.com/office/drawing/2014/main" val="1339261268"/>
                    </a:ext>
                  </a:extLst>
                </a:gridCol>
                <a:gridCol w="849065">
                  <a:extLst>
                    <a:ext uri="{9D8B030D-6E8A-4147-A177-3AD203B41FA5}">
                      <a16:colId xmlns:a16="http://schemas.microsoft.com/office/drawing/2014/main" val="1307908454"/>
                    </a:ext>
                  </a:extLst>
                </a:gridCol>
                <a:gridCol w="849065">
                  <a:extLst>
                    <a:ext uri="{9D8B030D-6E8A-4147-A177-3AD203B41FA5}">
                      <a16:colId xmlns:a16="http://schemas.microsoft.com/office/drawing/2014/main" val="4079830377"/>
                    </a:ext>
                  </a:extLst>
                </a:gridCol>
                <a:gridCol w="848432">
                  <a:extLst>
                    <a:ext uri="{9D8B030D-6E8A-4147-A177-3AD203B41FA5}">
                      <a16:colId xmlns:a16="http://schemas.microsoft.com/office/drawing/2014/main" val="167707755"/>
                    </a:ext>
                  </a:extLst>
                </a:gridCol>
                <a:gridCol w="848432">
                  <a:extLst>
                    <a:ext uri="{9D8B030D-6E8A-4147-A177-3AD203B41FA5}">
                      <a16:colId xmlns:a16="http://schemas.microsoft.com/office/drawing/2014/main" val="2759959700"/>
                    </a:ext>
                  </a:extLst>
                </a:gridCol>
                <a:gridCol w="848432">
                  <a:extLst>
                    <a:ext uri="{9D8B030D-6E8A-4147-A177-3AD203B41FA5}">
                      <a16:colId xmlns:a16="http://schemas.microsoft.com/office/drawing/2014/main" val="2230245814"/>
                    </a:ext>
                  </a:extLst>
                </a:gridCol>
              </a:tblGrid>
              <a:tr h="219144">
                <a:tc rowSpan="2">
                  <a:txBody>
                    <a:bodyPr/>
                    <a:lstStyle/>
                    <a:p>
                      <a:pPr indent="266700" algn="just"/>
                      <a:r>
                        <a:rPr lang="zh-CN"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现金流量表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5B9BD5"/>
                      </a:solidFill>
                      <a:prstDash val="solid"/>
                      <a:round/>
                      <a:headEnd type="none" w="med" len="med"/>
                      <a:tailEnd type="none" w="med" len="med"/>
                    </a:lnL>
                    <a:lnR>
                      <a:noFill/>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5B9BD5"/>
                    </a:solidFill>
                  </a:tcPr>
                </a:tc>
                <a:tc gridSpan="5">
                  <a:txBody>
                    <a:bodyPr/>
                    <a:lstStyle/>
                    <a:p>
                      <a:pPr algn="r"/>
                      <a:r>
                        <a:rPr lang="zh-CN"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单位：百万元</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60489534"/>
                  </a:ext>
                </a:extLst>
              </a:tr>
              <a:tr h="219144">
                <a:tc vMerge="1">
                  <a:txBody>
                    <a:bodyPr/>
                    <a:lstStyle/>
                    <a:p>
                      <a:endParaRPr lang="zh-CN" altLang="en-US"/>
                    </a:p>
                  </a:txBody>
                  <a:tcPr/>
                </a:tc>
                <a:tc>
                  <a:txBody>
                    <a:bodyPr/>
                    <a:lstStyle/>
                    <a:p>
                      <a:pPr algn="ctr"/>
                      <a:r>
                        <a:rPr lang="en-US"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2019A</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2020A</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2021E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2022E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2023E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126451781"/>
                  </a:ext>
                </a:extLst>
              </a:tr>
              <a:tr h="219144">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经营活动现金流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530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723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777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1072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1135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750296597"/>
                  </a:ext>
                </a:extLst>
              </a:tr>
              <a:tr h="219144">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净利润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535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847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905321918"/>
                  </a:ext>
                </a:extLst>
              </a:tr>
              <a:tr h="219144">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折旧摊销</a:t>
                      </a: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258.39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320.47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121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412961753"/>
                  </a:ext>
                </a:extLst>
              </a:tr>
              <a:tr h="219144">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财务费用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39721328"/>
                  </a:ext>
                </a:extLst>
              </a:tr>
              <a:tr h="219144">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应收账款减少</a:t>
                      </a: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81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180736666"/>
                  </a:ext>
                </a:extLst>
              </a:tr>
              <a:tr h="219144">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预收账款增加</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46022361"/>
                  </a:ext>
                </a:extLst>
              </a:tr>
              <a:tr h="219144">
                <a:tc>
                  <a:txBody>
                    <a:bodyPr/>
                    <a:lstStyle/>
                    <a:p>
                      <a:pPr algn="just"/>
                      <a:r>
                        <a:rPr lang="zh-CN" sz="1050" b="1" kern="100">
                          <a:effectLst/>
                          <a:latin typeface="Calibri" panose="020F0502020204030204" pitchFamily="34" charset="0"/>
                          <a:ea typeface="宋体" panose="02010600030101010101" pitchFamily="2" charset="-122"/>
                          <a:cs typeface="Times New Roman" panose="02020603050405020304" pitchFamily="18" charset="0"/>
                        </a:rPr>
                        <a:t>投资活动现金流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-366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-385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-329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-345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-339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679328764"/>
                  </a:ext>
                </a:extLst>
              </a:tr>
              <a:tr h="219144">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公允价值变动收益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242479786"/>
                  </a:ext>
                </a:extLst>
              </a:tr>
              <a:tr h="219144">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长期股权投资减少</a:t>
                      </a: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306388219"/>
                  </a:ext>
                </a:extLst>
              </a:tr>
              <a:tr h="219144">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投资收益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070310532"/>
                  </a:ext>
                </a:extLst>
              </a:tr>
              <a:tr h="219144">
                <a:tc>
                  <a:txBody>
                    <a:bodyPr/>
                    <a:lstStyle/>
                    <a:p>
                      <a:pPr algn="just"/>
                      <a:r>
                        <a:rPr lang="zh-CN" sz="1050" b="1" kern="100">
                          <a:effectLst/>
                          <a:latin typeface="Calibri" panose="020F0502020204030204" pitchFamily="34" charset="0"/>
                          <a:ea typeface="宋体" panose="02010600030101010101" pitchFamily="2" charset="-122"/>
                          <a:cs typeface="Times New Roman" panose="02020603050405020304" pitchFamily="18" charset="0"/>
                        </a:rPr>
                        <a:t>筹资活动现金流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-321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676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537182012"/>
                  </a:ext>
                </a:extLst>
              </a:tr>
              <a:tr h="219144">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应付债券增加</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4045679985"/>
                  </a:ext>
                </a:extLst>
              </a:tr>
              <a:tr h="219144">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长期借款增加</a:t>
                      </a: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010841096"/>
                  </a:ext>
                </a:extLst>
              </a:tr>
              <a:tr h="219144">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普通股增加</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491290195"/>
                  </a:ext>
                </a:extLst>
              </a:tr>
              <a:tr h="219144">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资本公积增加</a:t>
                      </a: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-78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975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4177144723"/>
                  </a:ext>
                </a:extLst>
              </a:tr>
              <a:tr h="219144">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现金净增加额</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453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795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263725082"/>
                  </a:ext>
                </a:extLst>
              </a:tr>
            </a:tbl>
          </a:graphicData>
        </a:graphic>
      </p:graphicFrame>
      <p:graphicFrame>
        <p:nvGraphicFramePr>
          <p:cNvPr id="18" name="表格 17">
            <a:extLst>
              <a:ext uri="{FF2B5EF4-FFF2-40B4-BE49-F238E27FC236}">
                <a16:creationId xmlns:a16="http://schemas.microsoft.com/office/drawing/2014/main" id="{B612DB32-81F4-4B31-B1E3-B337C9622C04}"/>
              </a:ext>
            </a:extLst>
          </p:cNvPr>
          <p:cNvGraphicFramePr>
            <a:graphicFrameLocks noGrp="1"/>
          </p:cNvGraphicFramePr>
          <p:nvPr>
            <p:extLst>
              <p:ext uri="{D42A27DB-BD31-4B8C-83A1-F6EECF244321}">
                <p14:modId xmlns:p14="http://schemas.microsoft.com/office/powerpoint/2010/main" val="167653751"/>
              </p:ext>
            </p:extLst>
          </p:nvPr>
        </p:nvGraphicFramePr>
        <p:xfrm>
          <a:off x="6379865" y="2082163"/>
          <a:ext cx="5664353" cy="3944592"/>
        </p:xfrm>
        <a:graphic>
          <a:graphicData uri="http://schemas.openxmlformats.org/drawingml/2006/table">
            <a:tbl>
              <a:tblPr firstRow="1" firstCol="1" bandRow="1"/>
              <a:tblGrid>
                <a:gridCol w="1506728">
                  <a:extLst>
                    <a:ext uri="{9D8B030D-6E8A-4147-A177-3AD203B41FA5}">
                      <a16:colId xmlns:a16="http://schemas.microsoft.com/office/drawing/2014/main" val="952090294"/>
                    </a:ext>
                  </a:extLst>
                </a:gridCol>
                <a:gridCol w="831897">
                  <a:extLst>
                    <a:ext uri="{9D8B030D-6E8A-4147-A177-3AD203B41FA5}">
                      <a16:colId xmlns:a16="http://schemas.microsoft.com/office/drawing/2014/main" val="4055213250"/>
                    </a:ext>
                  </a:extLst>
                </a:gridCol>
                <a:gridCol w="831897">
                  <a:extLst>
                    <a:ext uri="{9D8B030D-6E8A-4147-A177-3AD203B41FA5}">
                      <a16:colId xmlns:a16="http://schemas.microsoft.com/office/drawing/2014/main" val="191506277"/>
                    </a:ext>
                  </a:extLst>
                </a:gridCol>
                <a:gridCol w="831277">
                  <a:extLst>
                    <a:ext uri="{9D8B030D-6E8A-4147-A177-3AD203B41FA5}">
                      <a16:colId xmlns:a16="http://schemas.microsoft.com/office/drawing/2014/main" val="2439021179"/>
                    </a:ext>
                  </a:extLst>
                </a:gridCol>
                <a:gridCol w="831277">
                  <a:extLst>
                    <a:ext uri="{9D8B030D-6E8A-4147-A177-3AD203B41FA5}">
                      <a16:colId xmlns:a16="http://schemas.microsoft.com/office/drawing/2014/main" val="355317422"/>
                    </a:ext>
                  </a:extLst>
                </a:gridCol>
                <a:gridCol w="831277">
                  <a:extLst>
                    <a:ext uri="{9D8B030D-6E8A-4147-A177-3AD203B41FA5}">
                      <a16:colId xmlns:a16="http://schemas.microsoft.com/office/drawing/2014/main" val="2241744468"/>
                    </a:ext>
                  </a:extLst>
                </a:gridCol>
              </a:tblGrid>
              <a:tr h="164358">
                <a:tc rowSpan="2">
                  <a:txBody>
                    <a:bodyPr/>
                    <a:lstStyle/>
                    <a:p>
                      <a:pPr indent="266700" algn="just"/>
                      <a:r>
                        <a:rPr lang="zh-CN"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资产负债表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5B9BD5"/>
                      </a:solidFill>
                      <a:prstDash val="solid"/>
                      <a:round/>
                      <a:headEnd type="none" w="med" len="med"/>
                      <a:tailEnd type="none" w="med" len="med"/>
                    </a:lnL>
                    <a:lnR>
                      <a:noFill/>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5B9BD5"/>
                    </a:solidFill>
                  </a:tcPr>
                </a:tc>
                <a:tc gridSpan="5">
                  <a:txBody>
                    <a:bodyPr/>
                    <a:lstStyle/>
                    <a:p>
                      <a:pPr algn="r"/>
                      <a:r>
                        <a:rPr lang="zh-CN"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单位：百万元</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5B9BD5"/>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77654031"/>
                  </a:ext>
                </a:extLst>
              </a:tr>
              <a:tr h="164358">
                <a:tc vMerge="1">
                  <a:txBody>
                    <a:bodyPr/>
                    <a:lstStyle/>
                    <a:p>
                      <a:endParaRPr lang="zh-CN" altLang="en-US"/>
                    </a:p>
                  </a:txBody>
                  <a:tcPr/>
                </a:tc>
                <a:tc>
                  <a:txBody>
                    <a:bodyPr/>
                    <a:lstStyle/>
                    <a:p>
                      <a:pPr algn="ctr"/>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2019A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2020A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2021E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2022E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2023E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115393352"/>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现金及现金等价物</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488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1503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1956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2681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3475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180565512"/>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应收款项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170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257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28062497"/>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存货净额</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90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186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238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561999738"/>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其他流动资产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153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4039753883"/>
                  </a:ext>
                </a:extLst>
              </a:tr>
              <a:tr h="164358">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流动资产合计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809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1827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2394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3210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4123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764054021"/>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固定资产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1180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1125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1079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990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912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859730946"/>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在建工程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381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484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724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1014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1288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966777809"/>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无形资产及其他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192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451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469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491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511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886576255"/>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长期股权投资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665321870"/>
                  </a:ext>
                </a:extLst>
              </a:tr>
              <a:tr h="164358">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资产总计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2562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3887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4665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5705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6834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395334207"/>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短期借款</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885427116"/>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应付款项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269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372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580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775282567"/>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预收帐款</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099799849"/>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其他流动负债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193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279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283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335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365919915"/>
                  </a:ext>
                </a:extLst>
              </a:tr>
              <a:tr h="164358">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流动负债合计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494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651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725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917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1027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747170239"/>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长期借款及应付债券</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679699048"/>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其他长期负债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64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422757146"/>
                  </a:ext>
                </a:extLst>
              </a:tr>
              <a:tr h="164358">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长期负债合计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742950485"/>
                  </a:ext>
                </a:extLst>
              </a:tr>
              <a:tr h="164358">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负债合计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558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669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743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935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1045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194342507"/>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股本</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520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750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860352479"/>
                  </a:ext>
                </a:extLst>
              </a:tr>
              <a:tr h="164358">
                <a:tc>
                  <a:txBody>
                    <a:bodyPr/>
                    <a:lstStyle/>
                    <a:p>
                      <a:pPr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股东权益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2004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3218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3922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4770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r>
                        <a:rPr lang="en-US" sz="1050" kern="100">
                          <a:effectLst/>
                          <a:latin typeface="Calibri" panose="020F0502020204030204" pitchFamily="34" charset="0"/>
                          <a:ea typeface="宋体" panose="02010600030101010101" pitchFamily="2" charset="-122"/>
                          <a:cs typeface="Times New Roman" panose="02020603050405020304" pitchFamily="18" charset="0"/>
                        </a:rPr>
                        <a:t>5788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838297903"/>
                  </a:ext>
                </a:extLst>
              </a:tr>
              <a:tr h="164358">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负债和股东权益总计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2562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3887</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4665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5705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6834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216389793"/>
                  </a:ext>
                </a:extLst>
              </a:tr>
            </a:tbl>
          </a:graphicData>
        </a:graphic>
      </p:graphicFrame>
    </p:spTree>
    <p:extLst>
      <p:ext uri="{BB962C8B-B14F-4D97-AF65-F5344CB8AC3E}">
        <p14:creationId xmlns:p14="http://schemas.microsoft.com/office/powerpoint/2010/main" val="1267296492"/>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3" name="文本框 12">
            <a:extLst>
              <a:ext uri="{FF2B5EF4-FFF2-40B4-BE49-F238E27FC236}">
                <a16:creationId xmlns:a16="http://schemas.microsoft.com/office/drawing/2014/main" id="{D7E351C2-9407-415B-942D-AE417DBE11C8}"/>
              </a:ext>
            </a:extLst>
          </p:cNvPr>
          <p:cNvSpPr txBox="1"/>
          <p:nvPr/>
        </p:nvSpPr>
        <p:spPr>
          <a:xfrm>
            <a:off x="201184" y="813773"/>
            <a:ext cx="11833798" cy="129926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lnSpc>
                <a:spcPct val="150000"/>
              </a:lnSpc>
            </a:pPr>
            <a:r>
              <a:rPr lang="zh-CN" altLang="en-US" dirty="0">
                <a:latin typeface="华文楷体" panose="02010600040101010101" pitchFamily="2" charset="-122"/>
                <a:ea typeface="华文楷体" panose="02010600040101010101" pitchFamily="2" charset="-122"/>
              </a:rPr>
              <a:t>在可预见的未来，我们对公司业务具体发展进行合理预期，通过会计核算的得到</a:t>
            </a:r>
            <a:r>
              <a:rPr lang="en-US" altLang="zh-CN" dirty="0">
                <a:latin typeface="华文楷体" panose="02010600040101010101" pitchFamily="2" charset="-122"/>
                <a:ea typeface="华文楷体" panose="02010600040101010101" pitchFamily="2" charset="-122"/>
              </a:rPr>
              <a:t>2021-2023</a:t>
            </a:r>
            <a:r>
              <a:rPr lang="zh-CN" altLang="en-US" dirty="0">
                <a:latin typeface="华文楷体" panose="02010600040101010101" pitchFamily="2" charset="-122"/>
                <a:ea typeface="华文楷体" panose="02010600040101010101" pitchFamily="2" charset="-122"/>
              </a:rPr>
              <a:t>年的</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年未来现金流。为综合考虑对公司进行股权或债券投资的可能，采用公司自由现金流作为现金流的核酸基准。相应采用加权平均资本成本作为折现率的估值。根据主营业务收入以及成本、费用的估计，估算出公司未来</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年内的模拟现金流如下</a:t>
            </a:r>
            <a:r>
              <a:rPr lang="zh-CN" altLang="en-US" sz="1400" dirty="0">
                <a:latin typeface="宋体" panose="02010600030101010101" pitchFamily="2" charset="-122"/>
                <a:ea typeface="宋体" panose="02010600030101010101" pitchFamily="2" charset="-122"/>
              </a:rPr>
              <a:t>：</a:t>
            </a:r>
          </a:p>
        </p:txBody>
      </p:sp>
      <p:graphicFrame>
        <p:nvGraphicFramePr>
          <p:cNvPr id="6" name="表格 5">
            <a:extLst>
              <a:ext uri="{FF2B5EF4-FFF2-40B4-BE49-F238E27FC236}">
                <a16:creationId xmlns:a16="http://schemas.microsoft.com/office/drawing/2014/main" id="{9ADAC7DA-FD63-428C-8E71-735DAC01A442}"/>
              </a:ext>
            </a:extLst>
          </p:cNvPr>
          <p:cNvGraphicFramePr>
            <a:graphicFrameLocks noGrp="1"/>
          </p:cNvGraphicFramePr>
          <p:nvPr>
            <p:extLst>
              <p:ext uri="{D42A27DB-BD31-4B8C-83A1-F6EECF244321}">
                <p14:modId xmlns:p14="http://schemas.microsoft.com/office/powerpoint/2010/main" val="3021581827"/>
              </p:ext>
            </p:extLst>
          </p:nvPr>
        </p:nvGraphicFramePr>
        <p:xfrm>
          <a:off x="360219" y="2784186"/>
          <a:ext cx="5936964" cy="3691255"/>
        </p:xfrm>
        <a:graphic>
          <a:graphicData uri="http://schemas.openxmlformats.org/drawingml/2006/table">
            <a:tbl>
              <a:tblPr firstRow="1" firstCol="1" bandRow="1"/>
              <a:tblGrid>
                <a:gridCol w="1661700">
                  <a:extLst>
                    <a:ext uri="{9D8B030D-6E8A-4147-A177-3AD203B41FA5}">
                      <a16:colId xmlns:a16="http://schemas.microsoft.com/office/drawing/2014/main" val="3262899938"/>
                    </a:ext>
                  </a:extLst>
                </a:gridCol>
                <a:gridCol w="856224">
                  <a:extLst>
                    <a:ext uri="{9D8B030D-6E8A-4147-A177-3AD203B41FA5}">
                      <a16:colId xmlns:a16="http://schemas.microsoft.com/office/drawing/2014/main" val="2124261311"/>
                    </a:ext>
                  </a:extLst>
                </a:gridCol>
                <a:gridCol w="856224">
                  <a:extLst>
                    <a:ext uri="{9D8B030D-6E8A-4147-A177-3AD203B41FA5}">
                      <a16:colId xmlns:a16="http://schemas.microsoft.com/office/drawing/2014/main" val="875174942"/>
                    </a:ext>
                  </a:extLst>
                </a:gridCol>
                <a:gridCol w="854272">
                  <a:extLst>
                    <a:ext uri="{9D8B030D-6E8A-4147-A177-3AD203B41FA5}">
                      <a16:colId xmlns:a16="http://schemas.microsoft.com/office/drawing/2014/main" val="1400080933"/>
                    </a:ext>
                  </a:extLst>
                </a:gridCol>
                <a:gridCol w="854272">
                  <a:extLst>
                    <a:ext uri="{9D8B030D-6E8A-4147-A177-3AD203B41FA5}">
                      <a16:colId xmlns:a16="http://schemas.microsoft.com/office/drawing/2014/main" val="18835852"/>
                    </a:ext>
                  </a:extLst>
                </a:gridCol>
                <a:gridCol w="854272">
                  <a:extLst>
                    <a:ext uri="{9D8B030D-6E8A-4147-A177-3AD203B41FA5}">
                      <a16:colId xmlns:a16="http://schemas.microsoft.com/office/drawing/2014/main" val="3539325580"/>
                    </a:ext>
                  </a:extLst>
                </a:gridCol>
              </a:tblGrid>
              <a:tr h="0">
                <a:tc rowSpan="2">
                  <a:txBody>
                    <a:bodyPr/>
                    <a:lstStyle/>
                    <a:p>
                      <a:pPr indent="133350" algn="just"/>
                      <a:r>
                        <a:rPr lang="zh-CN" sz="1050" b="1" kern="100" dirty="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利润表</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gridSpan="5">
                  <a:txBody>
                    <a:bodyPr/>
                    <a:lstStyle/>
                    <a:p>
                      <a:pPr algn="r"/>
                      <a:r>
                        <a:rPr lang="zh-CN"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单位：百万元</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57301185"/>
                  </a:ext>
                </a:extLst>
              </a:tr>
              <a:tr h="170815">
                <a:tc vMerge="1">
                  <a:txBody>
                    <a:bodyPr/>
                    <a:lstStyle/>
                    <a:p>
                      <a:endParaRPr lang="zh-CN" altLang="en-US"/>
                    </a:p>
                  </a:txBody>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2019A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2020A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2021E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2022E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tc>
                  <a:txBody>
                    <a:bodyPr/>
                    <a:lstStyle/>
                    <a:p>
                      <a:pPr algn="ctr"/>
                      <a:r>
                        <a:rPr lang="en-US" sz="1050" b="1" kern="100">
                          <a:solidFill>
                            <a:srgbClr val="FFFFFF"/>
                          </a:solidFill>
                          <a:effectLst/>
                          <a:latin typeface="Calibri" panose="020F0502020204030204" pitchFamily="34" charset="0"/>
                          <a:ea typeface="宋体" panose="02010600030101010101" pitchFamily="2" charset="-122"/>
                          <a:cs typeface="Times New Roman" panose="02020603050405020304" pitchFamily="18" charset="0"/>
                        </a:rPr>
                        <a:t>2023E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F4B083"/>
                    </a:solidFill>
                  </a:tcPr>
                </a:tc>
                <a:extLst>
                  <a:ext uri="{0D108BD9-81ED-4DB2-BD59-A6C34878D82A}">
                    <a16:rowId xmlns:a16="http://schemas.microsoft.com/office/drawing/2014/main" val="1286135373"/>
                  </a:ext>
                </a:extLst>
              </a:tr>
              <a:tr h="0">
                <a:tc>
                  <a:txBody>
                    <a:bodyPr/>
                    <a:lstStyle/>
                    <a:p>
                      <a:pPr algn="just"/>
                      <a:r>
                        <a:rPr lang="zh-CN" sz="1050" b="1" kern="100">
                          <a:effectLst/>
                          <a:latin typeface="Calibri" panose="020F0502020204030204" pitchFamily="34" charset="0"/>
                          <a:ea typeface="宋体" panose="02010600030101010101" pitchFamily="2" charset="-122"/>
                          <a:cs typeface="Times New Roman" panose="02020603050405020304" pitchFamily="18" charset="0"/>
                        </a:rPr>
                        <a:t>营业收入</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1468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1927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2637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3297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4055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759028967"/>
                  </a:ext>
                </a:extLst>
              </a:tr>
              <a:tr h="0">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营业成本</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466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925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1225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1558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673790494"/>
                  </a:ext>
                </a:extLst>
              </a:tr>
              <a:tr h="0">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营业税金及附加</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72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132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166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204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713192196"/>
                  </a:ext>
                </a:extLst>
              </a:tr>
              <a:tr h="0">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销售费用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429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428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527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774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4273359335"/>
                  </a:ext>
                </a:extLst>
              </a:tr>
              <a:tr h="0">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管理费用</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90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142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196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432396259"/>
                  </a:ext>
                </a:extLst>
              </a:tr>
              <a:tr h="0">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研发费用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97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935214705"/>
                  </a:ext>
                </a:extLst>
              </a:tr>
              <a:tr h="0">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财务费用</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4112455107"/>
                  </a:ext>
                </a:extLst>
              </a:tr>
              <a:tr h="0">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资产减值损失</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797265862"/>
                  </a:ext>
                </a:extLst>
              </a:tr>
              <a:tr h="0">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信用减值损失</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061475280"/>
                  </a:ext>
                </a:extLst>
              </a:tr>
              <a:tr h="0">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公允价值变动收益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434556326"/>
                  </a:ext>
                </a:extLst>
              </a:tr>
              <a:tr h="0">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投资净收益</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515833429"/>
                  </a:ext>
                </a:extLst>
              </a:tr>
              <a:tr h="0">
                <a:tc>
                  <a:txBody>
                    <a:bodyPr/>
                    <a:lstStyle/>
                    <a:p>
                      <a:pPr algn="just"/>
                      <a:r>
                        <a:rPr lang="zh-CN"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营业利润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391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672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886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1283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579837910"/>
                  </a:ext>
                </a:extLst>
              </a:tr>
              <a:tr h="0">
                <a:tc>
                  <a:txBody>
                    <a:bodyPr/>
                    <a:lstStyle/>
                    <a:p>
                      <a:pPr indent="266700" algn="just"/>
                      <a:r>
                        <a:rPr lang="zh-CN" sz="1050" kern="100">
                          <a:effectLst/>
                          <a:latin typeface="Calibri" panose="020F0502020204030204" pitchFamily="34" charset="0"/>
                          <a:ea typeface="宋体" panose="02010600030101010101" pitchFamily="2" charset="-122"/>
                          <a:cs typeface="Times New Roman" panose="02020603050405020304" pitchFamily="18" charset="0"/>
                        </a:rPr>
                        <a:t>营业外收入</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50339437"/>
                  </a:ext>
                </a:extLst>
              </a:tr>
              <a:tr h="0">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营业外支出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037755194"/>
                  </a:ext>
                </a:extLst>
              </a:tr>
              <a:tr h="0">
                <a:tc>
                  <a:txBody>
                    <a:bodyPr/>
                    <a:lstStyle/>
                    <a:p>
                      <a:pPr algn="just"/>
                      <a:r>
                        <a:rPr lang="zh-CN" sz="1050" b="1" kern="100">
                          <a:effectLst/>
                          <a:latin typeface="Calibri" panose="020F0502020204030204" pitchFamily="34" charset="0"/>
                          <a:ea typeface="宋体" panose="02010600030101010101" pitchFamily="2" charset="-122"/>
                          <a:cs typeface="Times New Roman" panose="02020603050405020304" pitchFamily="18" charset="0"/>
                        </a:rPr>
                        <a:t>利润总额</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381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675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889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1070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1285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95161487"/>
                  </a:ext>
                </a:extLst>
              </a:tr>
              <a:tr h="0">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所得税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139</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185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222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299527593"/>
                  </a:ext>
                </a:extLst>
              </a:tr>
              <a:tr h="0">
                <a:tc>
                  <a:txBody>
                    <a:bodyPr/>
                    <a:lstStyle/>
                    <a:p>
                      <a:pPr algn="just"/>
                      <a:r>
                        <a:rPr lang="zh-CN" sz="1050" b="1" kern="100">
                          <a:effectLst/>
                          <a:latin typeface="Calibri" panose="020F0502020204030204" pitchFamily="34" charset="0"/>
                          <a:ea typeface="宋体" panose="02010600030101010101" pitchFamily="2" charset="-122"/>
                          <a:cs typeface="Times New Roman" panose="02020603050405020304" pitchFamily="18" charset="0"/>
                        </a:rPr>
                        <a:t>净利润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300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535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704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847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450415133"/>
                  </a:ext>
                </a:extLst>
              </a:tr>
              <a:tr h="0">
                <a:tc>
                  <a:txBody>
                    <a:bodyPr/>
                    <a:lstStyle/>
                    <a:p>
                      <a:pPr indent="266700" algn="just"/>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少数股东损益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793276221"/>
                  </a:ext>
                </a:extLst>
              </a:tr>
              <a:tr h="0">
                <a:tc>
                  <a:txBody>
                    <a:bodyPr/>
                    <a:lstStyle/>
                    <a:p>
                      <a:pPr algn="just"/>
                      <a:r>
                        <a:rPr lang="zh-CN" sz="1050" b="1" kern="100">
                          <a:effectLst/>
                          <a:latin typeface="Calibri" panose="020F0502020204030204" pitchFamily="34" charset="0"/>
                          <a:ea typeface="宋体" panose="02010600030101010101" pitchFamily="2" charset="-122"/>
                          <a:cs typeface="Times New Roman" panose="02020603050405020304" pitchFamily="18" charset="0"/>
                        </a:rPr>
                        <a:t>归属母公司净利润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300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536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704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847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1018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165870432"/>
                  </a:ext>
                </a:extLst>
              </a:tr>
              <a:tr h="0">
                <a:tc>
                  <a:txBody>
                    <a:bodyPr/>
                    <a:lstStyle/>
                    <a:p>
                      <a:pPr algn="just"/>
                      <a:r>
                        <a:rPr lang="en-US" sz="105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EBITA</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644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985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851835893"/>
                  </a:ext>
                </a:extLst>
              </a:tr>
              <a:tr h="0">
                <a:tc>
                  <a:txBody>
                    <a:bodyPr/>
                    <a:lstStyle/>
                    <a:p>
                      <a:pPr algn="just"/>
                      <a:r>
                        <a:rPr lang="en-US" sz="1050" b="1" kern="100">
                          <a:effectLst/>
                          <a:latin typeface="Calibri" panose="020F0502020204030204" pitchFamily="34" charset="0"/>
                          <a:ea typeface="宋体" panose="02010600030101010101" pitchFamily="2" charset="-122"/>
                          <a:cs typeface="Times New Roman" panose="02020603050405020304" pitchFamily="18" charset="0"/>
                        </a:rPr>
                        <a:t>EPS(</a:t>
                      </a:r>
                      <a:r>
                        <a:rPr lang="zh-CN" sz="1050" b="1" kern="100">
                          <a:effectLst/>
                          <a:latin typeface="Calibri" panose="020F0502020204030204" pitchFamily="34" charset="0"/>
                          <a:ea typeface="宋体" panose="02010600030101010101" pitchFamily="2" charset="-122"/>
                          <a:cs typeface="Times New Roman" panose="02020603050405020304" pitchFamily="18" charset="0"/>
                        </a:rPr>
                        <a:t>元</a:t>
                      </a:r>
                      <a:r>
                        <a:rPr lang="en-US" sz="1050" b="1" kern="100">
                          <a:effectLst/>
                          <a:latin typeface="Calibri" panose="020F0502020204030204" pitchFamily="34" charset="0"/>
                          <a:ea typeface="宋体" panose="02010600030101010101" pitchFamily="2" charset="-122"/>
                          <a:cs typeface="Times New Roman" panose="02020603050405020304" pitchFamily="18" charset="0"/>
                        </a:rPr>
                        <a: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0.58</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0.94</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a:effectLst/>
                          <a:latin typeface="Calibri" panose="020F0502020204030204" pitchFamily="34" charset="0"/>
                          <a:ea typeface="宋体" panose="02010600030101010101" pitchFamily="2" charset="-122"/>
                          <a:cs typeface="Times New Roman" panose="02020603050405020304" pitchFamily="18" charset="0"/>
                        </a:rPr>
                        <a:t>1.13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just"/>
                      <a:r>
                        <a:rPr lang="en-US" sz="1050" kern="100" dirty="0">
                          <a:effectLst/>
                          <a:latin typeface="Calibri" panose="020F0502020204030204" pitchFamily="34" charset="0"/>
                          <a:ea typeface="宋体" panose="02010600030101010101" pitchFamily="2" charset="-122"/>
                          <a:cs typeface="Times New Roman" panose="02020603050405020304" pitchFamily="18" charset="0"/>
                        </a:rPr>
                        <a:t>1.36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789487449"/>
                  </a:ext>
                </a:extLst>
              </a:tr>
            </a:tbl>
          </a:graphicData>
        </a:graphic>
      </p:graphicFrame>
      <p:sp>
        <p:nvSpPr>
          <p:cNvPr id="7" name="文本框 6">
            <a:extLst>
              <a:ext uri="{FF2B5EF4-FFF2-40B4-BE49-F238E27FC236}">
                <a16:creationId xmlns:a16="http://schemas.microsoft.com/office/drawing/2014/main" id="{124B89F1-1278-4BB5-8DCE-A68F2C0FC398}"/>
              </a:ext>
            </a:extLst>
          </p:cNvPr>
          <p:cNvSpPr txBox="1"/>
          <p:nvPr/>
        </p:nvSpPr>
        <p:spPr>
          <a:xfrm>
            <a:off x="201184" y="196244"/>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latin typeface="华光楷体一_CNKI" panose="02000500000000000000" pitchFamily="2" charset="-122"/>
                <a:ea typeface="华光楷体一_CNKI" panose="02000500000000000000" pitchFamily="2" charset="-122"/>
                <a:cs typeface="Times New Roman" panose="02020603050405020304" pitchFamily="18" charset="0"/>
              </a:rPr>
              <a:t>3</a:t>
            </a:r>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.3  </a:t>
            </a:r>
            <a:r>
              <a:rPr lang="zh-CN" altLang="en-US" sz="2000" b="1"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现金流折现估值模型及结果</a:t>
            </a:r>
            <a:endParaRPr lang="zh-CN" altLang="zh-CN" sz="2000"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76F2762E-B61A-4DD7-B3C8-B22D15BEC92D}"/>
              </a:ext>
            </a:extLst>
          </p:cNvPr>
          <p:cNvSpPr txBox="1"/>
          <p:nvPr/>
        </p:nvSpPr>
        <p:spPr>
          <a:xfrm>
            <a:off x="360219" y="2417866"/>
            <a:ext cx="3417454"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表</a:t>
            </a:r>
            <a:r>
              <a:rPr lang="en-US" altLang="zh-CN" sz="1600" b="1" dirty="0">
                <a:solidFill>
                  <a:schemeClr val="accent6">
                    <a:lumMod val="50000"/>
                  </a:schemeClr>
                </a:solidFill>
                <a:latin typeface="华文楷体" panose="02010600040101010101" pitchFamily="2" charset="-122"/>
                <a:ea typeface="华文楷体" panose="02010600040101010101" pitchFamily="2" charset="-122"/>
              </a:rPr>
              <a:t>6</a:t>
            </a: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a:t>
            </a:r>
            <a:r>
              <a:rPr lang="zh-CN" altLang="en-US" sz="1600" b="1" dirty="0">
                <a:solidFill>
                  <a:schemeClr val="accent6">
                    <a:lumMod val="50000"/>
                  </a:schemeClr>
                </a:solidFill>
                <a:latin typeface="华文楷体" panose="02010600040101010101" pitchFamily="2" charset="-122"/>
                <a:ea typeface="华文楷体" panose="02010600040101010101" pitchFamily="2" charset="-122"/>
              </a:rPr>
              <a:t>利润</a:t>
            </a:r>
            <a:r>
              <a:rPr kumimoji="0" lang="zh-CN" altLang="en-US" sz="1600" b="1" i="0" u="none" strike="noStrike" cap="none" spc="0" normalizeH="0" baseline="0" dirty="0">
                <a:ln>
                  <a:noFill/>
                </a:ln>
                <a:solidFill>
                  <a:schemeClr val="accent6">
                    <a:lumMod val="50000"/>
                  </a:schemeClr>
                </a:solidFill>
                <a:effectLst/>
                <a:uFillTx/>
                <a:latin typeface="华文楷体" panose="02010600040101010101" pitchFamily="2" charset="-122"/>
                <a:ea typeface="华文楷体" panose="02010600040101010101" pitchFamily="2" charset="-122"/>
                <a:sym typeface="Noto Sans CJK SC Medium"/>
              </a:rPr>
              <a:t>表</a:t>
            </a:r>
          </a:p>
        </p:txBody>
      </p:sp>
      <p:sp>
        <p:nvSpPr>
          <p:cNvPr id="3" name="文本框 2">
            <a:extLst>
              <a:ext uri="{FF2B5EF4-FFF2-40B4-BE49-F238E27FC236}">
                <a16:creationId xmlns:a16="http://schemas.microsoft.com/office/drawing/2014/main" id="{F3E29FC0-CD6E-4EAF-9B58-D1362CFAA251}"/>
              </a:ext>
            </a:extLst>
          </p:cNvPr>
          <p:cNvSpPr txBox="1"/>
          <p:nvPr/>
        </p:nvSpPr>
        <p:spPr>
          <a:xfrm>
            <a:off x="7204363" y="3438236"/>
            <a:ext cx="3629891" cy="11079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通过计算</a:t>
            </a:r>
            <a:r>
              <a:rPr kumimoji="0" lang="en-US" altLang="zh-CN"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WACC</a:t>
            </a:r>
            <a:r>
              <a:rPr kumimoji="0" lang="zh-CN" altLang="en-US"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，然后通过自由现金流折现得到公司价值为</a:t>
            </a:r>
            <a:r>
              <a:rPr kumimoji="0" lang="en-US" altLang="zh-CN"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2135.947</a:t>
            </a:r>
            <a:r>
              <a:rPr kumimoji="0" lang="zh-CN" altLang="en-US"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百万元，从而得到相应股价：</a:t>
            </a:r>
            <a:r>
              <a:rPr kumimoji="0" lang="en-US" altLang="zh-CN"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28.44</a:t>
            </a:r>
            <a:r>
              <a:rPr kumimoji="0" lang="zh-CN" altLang="en-US"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rPr>
              <a:t>元。</a:t>
            </a:r>
            <a:endParaRPr kumimoji="0" lang="en-US" altLang="zh-CN" sz="1800" b="1" i="0" u="none" strike="noStrike" cap="none" spc="0" normalizeH="0" baseline="0" dirty="0">
              <a:ln>
                <a:noFill/>
              </a:ln>
              <a:solidFill>
                <a:srgbClr val="FF0000"/>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600" i="0" u="none" strike="noStrike" cap="none" spc="0" normalizeH="0" baseline="0" dirty="0">
                <a:ln>
                  <a:noFill/>
                </a:ln>
                <a:solidFill>
                  <a:schemeClr val="tx1"/>
                </a:solidFill>
                <a:effectLst/>
                <a:uFillTx/>
                <a:latin typeface="华文楷体" panose="02010600040101010101" pitchFamily="2" charset="-122"/>
                <a:ea typeface="华文楷体" panose="02010600040101010101" pitchFamily="2" charset="-122"/>
                <a:sym typeface="Noto Sans CJK SC Medium"/>
              </a:rPr>
              <a:t>（注：相关计算可见代码模块）</a:t>
            </a:r>
          </a:p>
        </p:txBody>
      </p:sp>
    </p:spTree>
    <p:extLst>
      <p:ext uri="{BB962C8B-B14F-4D97-AF65-F5344CB8AC3E}">
        <p14:creationId xmlns:p14="http://schemas.microsoft.com/office/powerpoint/2010/main" val="2823450612"/>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2" name="组合 10"/>
          <p:cNvGrpSpPr/>
          <p:nvPr/>
        </p:nvGrpSpPr>
        <p:grpSpPr>
          <a:xfrm>
            <a:off x="882021" y="2747537"/>
            <a:ext cx="7201019" cy="2301054"/>
            <a:chOff x="0" y="0"/>
            <a:chExt cx="7201017" cy="2301052"/>
          </a:xfrm>
        </p:grpSpPr>
        <p:sp>
          <p:nvSpPr>
            <p:cNvPr id="277" name="文本框 4"/>
            <p:cNvSpPr/>
            <p:nvPr/>
          </p:nvSpPr>
          <p:spPr>
            <a:xfrm>
              <a:off x="1529961" y="1007969"/>
              <a:ext cx="5671056" cy="3385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1600">
                  <a:solidFill>
                    <a:srgbClr val="3A414B"/>
                  </a:solidFill>
                </a:defRPr>
              </a:lvl1pPr>
            </a:lstStyle>
            <a:p>
              <a:endParaRPr dirty="0"/>
            </a:p>
          </p:txBody>
        </p:sp>
        <p:grpSp>
          <p:nvGrpSpPr>
            <p:cNvPr id="281" name="组合 9"/>
            <p:cNvGrpSpPr/>
            <p:nvPr/>
          </p:nvGrpSpPr>
          <p:grpSpPr>
            <a:xfrm>
              <a:off x="0" y="0"/>
              <a:ext cx="1386218" cy="2301052"/>
              <a:chOff x="0" y="0"/>
              <a:chExt cx="1386217" cy="2301052"/>
            </a:xfrm>
          </p:grpSpPr>
          <p:sp>
            <p:nvSpPr>
              <p:cNvPr id="279" name="文本框 7"/>
              <p:cNvSpPr/>
              <p:nvPr/>
            </p:nvSpPr>
            <p:spPr>
              <a:xfrm>
                <a:off x="0" y="0"/>
                <a:ext cx="1270000" cy="1270000"/>
              </a:xfrm>
              <a:prstGeom prst="line">
                <a:avLst/>
              </a:prstGeom>
              <a:noFill/>
              <a:ln w="12700" cap="flat">
                <a:noFill/>
                <a:miter lim="400000"/>
              </a:ln>
              <a:effectLst/>
            </p:spPr>
            <p:txBody>
              <a:bodyPr wrap="none" lIns="45719" tIns="45719" rIns="45719" bIns="45719" numCol="1" anchor="t">
                <a:spAutoFit/>
              </a:bodyPr>
              <a:lstStyle>
                <a:lvl1pPr>
                  <a:defRPr sz="8000">
                    <a:solidFill>
                      <a:schemeClr val="accent1"/>
                    </a:solidFill>
                    <a:latin typeface="思源黑体 CN Bold"/>
                    <a:ea typeface="思源黑体 CN Bold"/>
                    <a:cs typeface="思源黑体 CN Bold"/>
                    <a:sym typeface="思源黑体 CN Bold"/>
                  </a:defRPr>
                </a:lvl1pPr>
              </a:lstStyle>
              <a:p>
                <a:endParaRPr dirty="0"/>
              </a:p>
            </p:txBody>
          </p:sp>
          <p:sp>
            <p:nvSpPr>
              <p:cNvPr id="280" name="文本框 8"/>
              <p:cNvSpPr/>
              <p:nvPr/>
            </p:nvSpPr>
            <p:spPr>
              <a:xfrm>
                <a:off x="116217" y="1031052"/>
                <a:ext cx="1270001" cy="1270001"/>
              </a:xfrm>
              <a:prstGeom prst="line">
                <a:avLst/>
              </a:prstGeom>
              <a:noFill/>
              <a:ln w="12700" cap="flat">
                <a:noFill/>
                <a:miter lim="400000"/>
              </a:ln>
              <a:effectLst/>
            </p:spPr>
            <p:txBody>
              <a:bodyPr wrap="none" lIns="45719" tIns="45719" rIns="45719" bIns="45719" numCol="1" anchor="t">
                <a:spAutoFit/>
              </a:bodyPr>
              <a:lstStyle>
                <a:lvl1pPr>
                  <a:defRPr sz="3600">
                    <a:solidFill>
                      <a:schemeClr val="accent1"/>
                    </a:solidFill>
                  </a:defRPr>
                </a:lvl1pPr>
              </a:lstStyle>
              <a:p>
                <a:endParaRPr dirty="0"/>
              </a:p>
            </p:txBody>
          </p:sp>
        </p:grpSp>
      </p:grpSp>
      <p:sp>
        <p:nvSpPr>
          <p:cNvPr id="3" name="文本框 2">
            <a:extLst>
              <a:ext uri="{FF2B5EF4-FFF2-40B4-BE49-F238E27FC236}">
                <a16:creationId xmlns:a16="http://schemas.microsoft.com/office/drawing/2014/main" id="{79EE4B8F-074F-4EEB-904C-84919C247E33}"/>
              </a:ext>
            </a:extLst>
          </p:cNvPr>
          <p:cNvSpPr txBox="1"/>
          <p:nvPr/>
        </p:nvSpPr>
        <p:spPr>
          <a:xfrm>
            <a:off x="998238" y="2463857"/>
            <a:ext cx="5227782" cy="61555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4000" dirty="0">
                <a:latin typeface="华光楷体一_CNKI" panose="02000500000000000000" pitchFamily="2" charset="-122"/>
                <a:ea typeface="华光楷体一_CNKI" panose="02000500000000000000" pitchFamily="2" charset="-122"/>
              </a:rPr>
              <a:t>4</a:t>
            </a:r>
            <a:r>
              <a:rPr kumimoji="0" lang="en-US" altLang="zh-CN" sz="400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rPr>
              <a:t>. </a:t>
            </a:r>
            <a:r>
              <a:rPr lang="zh-CN" altLang="en-US" sz="4000" dirty="0">
                <a:latin typeface="华光楷体一_CNKI" panose="02000500000000000000" pitchFamily="2" charset="-122"/>
                <a:ea typeface="华光楷体一_CNKI" panose="02000500000000000000" pitchFamily="2" charset="-122"/>
              </a:rPr>
              <a:t>公司估值总结</a:t>
            </a:r>
            <a:endParaRPr kumimoji="0" lang="zh-CN" altLang="en-US" sz="4000" i="0" u="none" strike="noStrike" cap="none" spc="0" normalizeH="0" baseline="0" dirty="0">
              <a:ln>
                <a:noFill/>
              </a:ln>
              <a:solidFill>
                <a:srgbClr val="000000"/>
              </a:solidFill>
              <a:effectLst/>
              <a:uFillTx/>
              <a:latin typeface="华光楷体一_CNKI" panose="02000500000000000000" pitchFamily="2" charset="-122"/>
              <a:ea typeface="华光楷体一_CNKI" panose="02000500000000000000" pitchFamily="2" charset="-122"/>
              <a:sym typeface="Noto Sans CJK SC Medium"/>
            </a:endParaRPr>
          </a:p>
        </p:txBody>
      </p:sp>
    </p:spTree>
    <p:extLst>
      <p:ext uri="{BB962C8B-B14F-4D97-AF65-F5344CB8AC3E}">
        <p14:creationId xmlns:p14="http://schemas.microsoft.com/office/powerpoint/2010/main" val="1390029509"/>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66E2DA83-F5A3-44A7-8DD8-652FBA49B91C}"/>
              </a:ext>
            </a:extLst>
          </p:cNvPr>
          <p:cNvSpPr txBox="1"/>
          <p:nvPr/>
        </p:nvSpPr>
        <p:spPr>
          <a:xfrm>
            <a:off x="201184" y="196244"/>
            <a:ext cx="609600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en-US" altLang="zh-CN"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4.</a:t>
            </a:r>
            <a:r>
              <a:rPr lang="zh-CN" altLang="en-US" sz="2000" b="1"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rPr>
              <a:t>公司估值总结</a:t>
            </a:r>
            <a:endParaRPr lang="zh-CN" altLang="zh-CN" sz="2000" kern="100" dirty="0">
              <a:solidFill>
                <a:schemeClr val="tx1"/>
              </a:solidFill>
              <a:effectLst/>
              <a:latin typeface="华光楷体一_CNKI" panose="02000500000000000000" pitchFamily="2" charset="-122"/>
              <a:ea typeface="华光楷体一_CNKI" panose="02000500000000000000"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9405B2FA-DD11-45BE-801A-9B44492DEF3B}"/>
              </a:ext>
            </a:extLst>
          </p:cNvPr>
          <p:cNvSpPr txBox="1"/>
          <p:nvPr/>
        </p:nvSpPr>
        <p:spPr>
          <a:xfrm>
            <a:off x="323274" y="960765"/>
            <a:ext cx="6373090" cy="30469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tx1"/>
                </a:solidFill>
                <a:latin typeface="华文楷体" panose="02010600040101010101" pitchFamily="2" charset="-122"/>
                <a:ea typeface="华文楷体" panose="02010600040101010101" pitchFamily="2" charset="-122"/>
              </a:rPr>
              <a:t>公司估值总结如下：</a:t>
            </a:r>
            <a:endParaRPr lang="en-US" altLang="zh-CN" b="1" dirty="0">
              <a:solidFill>
                <a:schemeClr val="tx1"/>
              </a:solidFill>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tx1"/>
              </a:solidFill>
              <a:latin typeface="华文楷体" panose="02010600040101010101" pitchFamily="2" charset="-122"/>
              <a:ea typeface="华文楷体" panose="02010600040101010101" pitchFamily="2" charset="-122"/>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在假设</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的条件下，得到公司股价区间为：</a:t>
            </a:r>
            <a:r>
              <a:rPr lang="en-US" altLang="zh-CN" dirty="0">
                <a:latin typeface="华文楷体" panose="02010600040101010101" pitchFamily="2" charset="-122"/>
                <a:ea typeface="华文楷体" panose="02010600040101010101" pitchFamily="2" charset="-122"/>
              </a:rPr>
              <a:t> [18.11</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38.11] </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1800" b="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在假设</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的条件下，得到公司股价在</a:t>
            </a:r>
            <a:r>
              <a:rPr lang="en-US" altLang="zh-CN" dirty="0">
                <a:latin typeface="华文楷体" panose="02010600040101010101" pitchFamily="2" charset="-122"/>
                <a:ea typeface="华文楷体" panose="02010600040101010101" pitchFamily="2" charset="-122"/>
              </a:rPr>
              <a:t>2022-2023</a:t>
            </a:r>
            <a:r>
              <a:rPr lang="zh-CN" altLang="en-US" dirty="0">
                <a:latin typeface="华文楷体" panose="02010600040101010101" pitchFamily="2" charset="-122"/>
                <a:ea typeface="华文楷体" panose="02010600040101010101" pitchFamily="2" charset="-122"/>
              </a:rPr>
              <a:t>年的区间为：</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 [74.84</a:t>
            </a:r>
            <a:r>
              <a:rPr lang="zh-CN"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82.70]</a:t>
            </a:r>
            <a:r>
              <a:rPr lang="zh-CN" altLang="en-US"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b="0" i="0" u="none" strike="noStrike" cap="none" spc="0" normalizeH="0" baseline="0" dirty="0">
              <a:ln>
                <a:noFill/>
              </a:ln>
              <a:solidFill>
                <a:schemeClr val="tx1"/>
              </a:solidFill>
              <a:uFillTx/>
              <a:latin typeface="华文楷体" panose="02010600040101010101" pitchFamily="2" charset="-122"/>
              <a:ea typeface="华文楷体" panose="02010600040101010101" pitchFamily="2" charset="-122"/>
              <a:cs typeface="Times New Roman" panose="02020603050405020304" pitchFamily="18" charset="0"/>
              <a:sym typeface="Noto Sans CJK SC Medium"/>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在假设</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3</a:t>
            </a:r>
            <a:r>
              <a:rPr lang="zh-CN" altLang="en-US"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的条件下，通过折现假设</a:t>
            </a:r>
            <a:r>
              <a:rPr lang="en-US" altLang="zh-CN" sz="18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2</a:t>
            </a:r>
            <a:r>
              <a:rPr lang="zh-CN" altLang="en-US"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的结果，得到股价区间为：</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dirty="0">
                <a:latin typeface="华文楷体" panose="02010600040101010101" pitchFamily="2" charset="-122"/>
                <a:ea typeface="华文楷体" panose="02010600040101010101" pitchFamily="2" charset="-122"/>
                <a:cs typeface="Times New Roman" panose="02020603050405020304" pitchFamily="18" charset="0"/>
              </a:rPr>
              <a:t>[39.2</a:t>
            </a:r>
            <a:r>
              <a:rPr lang="zh-CN" altLang="en-US"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dirty="0">
                <a:latin typeface="华文楷体" panose="02010600040101010101" pitchFamily="2" charset="-122"/>
                <a:ea typeface="华文楷体" panose="02010600040101010101" pitchFamily="2" charset="-122"/>
                <a:cs typeface="Times New Roman" panose="02020603050405020304" pitchFamily="18" charset="0"/>
              </a:rPr>
              <a:t>46.89]</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1800" b="1"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cs typeface="Times New Roman" panose="02020603050405020304" pitchFamily="18" charset="0"/>
              <a:sym typeface="Noto Sans CJK SC Medium"/>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80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cs typeface="Times New Roman" panose="02020603050405020304" pitchFamily="18" charset="0"/>
                <a:sym typeface="Noto Sans CJK SC Medium"/>
              </a:rPr>
              <a:t>在现金流折现估计模型中，得到股价应该在</a:t>
            </a:r>
            <a:r>
              <a:rPr kumimoji="0" lang="en-US" altLang="zh-CN" sz="180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cs typeface="Times New Roman" panose="02020603050405020304" pitchFamily="18" charset="0"/>
                <a:sym typeface="Noto Sans CJK SC Medium"/>
              </a:rPr>
              <a:t>28.44</a:t>
            </a:r>
            <a:r>
              <a:rPr kumimoji="0" lang="zh-CN" altLang="en-US" sz="180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cs typeface="Times New Roman" panose="02020603050405020304" pitchFamily="18" charset="0"/>
                <a:sym typeface="Noto Sans CJK SC Medium"/>
              </a:rPr>
              <a:t>元左右。</a:t>
            </a:r>
            <a:endParaRPr kumimoji="0" lang="zh-CN" altLang="en-US" sz="1800" i="0" u="none" strike="noStrike" cap="none" spc="0" normalizeH="0" baseline="0" dirty="0">
              <a:ln>
                <a:noFill/>
              </a:ln>
              <a:solidFill>
                <a:srgbClr val="000000"/>
              </a:solidFill>
              <a:effectLst/>
              <a:uFillTx/>
              <a:latin typeface="华文楷体" panose="02010600040101010101" pitchFamily="2" charset="-122"/>
              <a:ea typeface="华文楷体" panose="02010600040101010101" pitchFamily="2" charset="-122"/>
              <a:sym typeface="Noto Sans CJK SC Medium"/>
            </a:endParaRPr>
          </a:p>
        </p:txBody>
      </p:sp>
      <p:sp>
        <p:nvSpPr>
          <p:cNvPr id="3" name="文本框 2">
            <a:extLst>
              <a:ext uri="{FF2B5EF4-FFF2-40B4-BE49-F238E27FC236}">
                <a16:creationId xmlns:a16="http://schemas.microsoft.com/office/drawing/2014/main" id="{DD90533B-E96E-479E-A001-2939B4605256}"/>
              </a:ext>
            </a:extLst>
          </p:cNvPr>
          <p:cNvSpPr txBox="1"/>
          <p:nvPr/>
        </p:nvSpPr>
        <p:spPr>
          <a:xfrm>
            <a:off x="6807200" y="960765"/>
            <a:ext cx="5384800" cy="3600986"/>
          </a:xfrm>
          <a:prstGeom prst="rect">
            <a:avLst/>
          </a:prstGeom>
          <a:solidFill>
            <a:schemeClr val="accent1">
              <a:lumMod val="40000"/>
              <a:lumOff val="60000"/>
            </a:schemeClr>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chemeClr val="accent5">
                    <a:lumMod val="75000"/>
                  </a:schemeClr>
                </a:solidFill>
                <a:effectLst/>
                <a:uFillTx/>
                <a:latin typeface="华文楷体" panose="02010600040101010101" pitchFamily="2" charset="-122"/>
                <a:ea typeface="华文楷体" panose="02010600040101010101" pitchFamily="2" charset="-122"/>
                <a:sym typeface="Noto Sans CJK SC Medium"/>
              </a:rPr>
              <a:t>说明：</a:t>
            </a:r>
            <a:endParaRPr kumimoji="0" lang="en-US" altLang="zh-CN" sz="1800" b="0" i="0" u="none" strike="noStrike" cap="none" spc="0" normalizeH="0" baseline="0" dirty="0">
              <a:ln>
                <a:noFill/>
              </a:ln>
              <a:solidFill>
                <a:schemeClr val="accent5">
                  <a:lumMod val="75000"/>
                </a:schemeClr>
              </a:solidFill>
              <a:effectLst/>
              <a:uFillTx/>
              <a:latin typeface="华文楷体" panose="02010600040101010101" pitchFamily="2" charset="-122"/>
              <a:ea typeface="华文楷体" panose="02010600040101010101" pitchFamily="2" charset="-122"/>
              <a:sym typeface="Noto Sans CJK SC Medium"/>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800" b="0" i="0" u="none" strike="noStrike" cap="none" spc="0" normalizeH="0" baseline="0" dirty="0">
                <a:ln>
                  <a:noFill/>
                </a:ln>
                <a:solidFill>
                  <a:schemeClr val="accent5">
                    <a:lumMod val="75000"/>
                  </a:schemeClr>
                </a:solidFill>
                <a:effectLst/>
                <a:uFillTx/>
                <a:latin typeface="华文楷体" panose="02010600040101010101" pitchFamily="2" charset="-122"/>
                <a:ea typeface="华文楷体" panose="02010600040101010101" pitchFamily="2" charset="-122"/>
                <a:sym typeface="Noto Sans CJK SC Medium"/>
              </a:rPr>
              <a:t>假设</a:t>
            </a:r>
            <a:r>
              <a:rPr kumimoji="0" lang="en-US" altLang="zh-CN" sz="1800" b="0" i="0" u="none" strike="noStrike" cap="none" spc="0" normalizeH="0" baseline="0" dirty="0">
                <a:ln>
                  <a:noFill/>
                </a:ln>
                <a:solidFill>
                  <a:schemeClr val="accent5">
                    <a:lumMod val="75000"/>
                  </a:schemeClr>
                </a:solidFill>
                <a:effectLst/>
                <a:uFillTx/>
                <a:latin typeface="华文楷体" panose="02010600040101010101" pitchFamily="2" charset="-122"/>
                <a:ea typeface="华文楷体" panose="02010600040101010101" pitchFamily="2" charset="-122"/>
                <a:sym typeface="Noto Sans CJK SC Medium"/>
              </a:rPr>
              <a:t>1</a:t>
            </a:r>
            <a:r>
              <a:rPr lang="zh-CN" altLang="en-US" dirty="0">
                <a:solidFill>
                  <a:schemeClr val="accent5">
                    <a:lumMod val="75000"/>
                  </a:schemeClr>
                </a:solidFill>
                <a:latin typeface="华文楷体" panose="02010600040101010101" pitchFamily="2" charset="-122"/>
                <a:ea typeface="华文楷体" panose="02010600040101010101" pitchFamily="2" charset="-122"/>
              </a:rPr>
              <a:t>完全通过拟合公司股价做出估计的这种方法容易受到公司股票的价格趋势的影响，但是也从另一方面反映投资者对公司价值的综合估值。</a:t>
            </a:r>
            <a:endParaRPr lang="en-US" altLang="zh-CN" dirty="0">
              <a:solidFill>
                <a:schemeClr val="accent5">
                  <a:lumMod val="75000"/>
                </a:schemeClr>
              </a:solidFill>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chemeClr val="accent5">
                  <a:lumMod val="75000"/>
                </a:schemeClr>
              </a:solidFill>
              <a:effectLst/>
              <a:uFillTx/>
              <a:latin typeface="华文楷体" panose="02010600040101010101" pitchFamily="2" charset="-122"/>
              <a:ea typeface="华文楷体" panose="02010600040101010101" pitchFamily="2" charset="-122"/>
              <a:sym typeface="Noto Sans CJK SC Medium"/>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solidFill>
                  <a:schemeClr val="accent5">
                    <a:lumMod val="75000"/>
                  </a:schemeClr>
                </a:solidFill>
                <a:latin typeface="华文楷体" panose="02010600040101010101" pitchFamily="2" charset="-122"/>
                <a:ea typeface="华文楷体" panose="02010600040101010101" pitchFamily="2" charset="-122"/>
              </a:rPr>
              <a:t>假设</a:t>
            </a:r>
            <a:r>
              <a:rPr lang="en-US" altLang="zh-CN" dirty="0">
                <a:solidFill>
                  <a:schemeClr val="accent5">
                    <a:lumMod val="75000"/>
                  </a:schemeClr>
                </a:solidFill>
                <a:latin typeface="华文楷体" panose="02010600040101010101" pitchFamily="2" charset="-122"/>
                <a:ea typeface="华文楷体" panose="02010600040101010101" pitchFamily="2" charset="-122"/>
              </a:rPr>
              <a:t>2</a:t>
            </a:r>
            <a:r>
              <a:rPr lang="zh-CN" altLang="en-US" dirty="0">
                <a:solidFill>
                  <a:schemeClr val="accent5">
                    <a:lumMod val="75000"/>
                  </a:schemeClr>
                </a:solidFill>
                <a:latin typeface="华文楷体" panose="02010600040101010101" pitchFamily="2" charset="-122"/>
                <a:ea typeface="华文楷体" panose="02010600040101010101" pitchFamily="2" charset="-122"/>
              </a:rPr>
              <a:t>是通过公司的各种基本面数据对股票价格进行解释，寻找价格增减的原因；</a:t>
            </a:r>
            <a:endParaRPr lang="en-US" altLang="zh-CN" dirty="0">
              <a:solidFill>
                <a:schemeClr val="accent5">
                  <a:lumMod val="75000"/>
                </a:schemeClr>
              </a:solidFill>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chemeClr val="accent5">
                  <a:lumMod val="75000"/>
                </a:schemeClr>
              </a:solidFill>
              <a:effectLst/>
              <a:uFillTx/>
              <a:latin typeface="华文楷体" panose="02010600040101010101" pitchFamily="2" charset="-122"/>
              <a:ea typeface="华文楷体" panose="02010600040101010101" pitchFamily="2" charset="-122"/>
              <a:sym typeface="Noto Sans CJK SC Medium"/>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dirty="0">
                <a:solidFill>
                  <a:schemeClr val="accent5">
                    <a:lumMod val="75000"/>
                  </a:schemeClr>
                </a:solidFill>
                <a:latin typeface="华文楷体" panose="02010600040101010101" pitchFamily="2" charset="-122"/>
                <a:ea typeface="华文楷体" panose="02010600040101010101" pitchFamily="2" charset="-122"/>
              </a:rPr>
              <a:t>假设</a:t>
            </a:r>
            <a:r>
              <a:rPr lang="en-US" altLang="zh-CN" dirty="0">
                <a:solidFill>
                  <a:schemeClr val="accent5">
                    <a:lumMod val="75000"/>
                  </a:schemeClr>
                </a:solidFill>
                <a:latin typeface="华文楷体" panose="02010600040101010101" pitchFamily="2" charset="-122"/>
                <a:ea typeface="华文楷体" panose="02010600040101010101" pitchFamily="2" charset="-122"/>
              </a:rPr>
              <a:t>3</a:t>
            </a:r>
            <a:r>
              <a:rPr lang="zh-CN" altLang="en-US" dirty="0">
                <a:solidFill>
                  <a:schemeClr val="accent5">
                    <a:lumMod val="75000"/>
                  </a:schemeClr>
                </a:solidFill>
                <a:latin typeface="华文楷体" panose="02010600040101010101" pitchFamily="2" charset="-122"/>
                <a:ea typeface="华文楷体" panose="02010600040101010101" pitchFamily="2" charset="-122"/>
              </a:rPr>
              <a:t>下是将股价看成是一种模糊实物期权进行估值，对假设</a:t>
            </a:r>
            <a:r>
              <a:rPr lang="en-US" altLang="zh-CN" dirty="0">
                <a:solidFill>
                  <a:schemeClr val="accent5">
                    <a:lumMod val="75000"/>
                  </a:schemeClr>
                </a:solidFill>
                <a:latin typeface="华文楷体" panose="02010600040101010101" pitchFamily="2" charset="-122"/>
                <a:ea typeface="华文楷体" panose="02010600040101010101" pitchFamily="2" charset="-122"/>
              </a:rPr>
              <a:t>2</a:t>
            </a:r>
            <a:r>
              <a:rPr lang="zh-CN" altLang="en-US" dirty="0">
                <a:solidFill>
                  <a:schemeClr val="accent5">
                    <a:lumMod val="75000"/>
                  </a:schemeClr>
                </a:solidFill>
                <a:latin typeface="华文楷体" panose="02010600040101010101" pitchFamily="2" charset="-122"/>
                <a:ea typeface="华文楷体" panose="02010600040101010101" pitchFamily="2" charset="-122"/>
              </a:rPr>
              <a:t>中的结果进行估值。</a:t>
            </a:r>
            <a:endParaRPr lang="en-US" altLang="zh-CN" dirty="0">
              <a:solidFill>
                <a:schemeClr val="accent5">
                  <a:lumMod val="75000"/>
                </a:schemeClr>
              </a:solidFill>
              <a:latin typeface="华文楷体" panose="02010600040101010101" pitchFamily="2" charset="-122"/>
              <a:ea typeface="华文楷体" panose="02010600040101010101" pitchFamily="2"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chemeClr val="accent5">
                  <a:lumMod val="75000"/>
                </a:schemeClr>
              </a:solidFill>
              <a:effectLst/>
              <a:uFillTx/>
              <a:latin typeface="华文楷体" panose="02010600040101010101" pitchFamily="2" charset="-122"/>
              <a:ea typeface="华文楷体" panose="02010600040101010101" pitchFamily="2" charset="-122"/>
              <a:sym typeface="Noto Sans CJK SC Medium"/>
            </a:endParaRPr>
          </a:p>
          <a:p>
            <a:pPr marL="0" marR="0" indent="0" algn="l" defTabSz="914400" rtl="0" fontAlgn="auto" latinLnBrk="0" hangingPunct="0">
              <a:lnSpc>
                <a:spcPct val="100000"/>
              </a:lnSpc>
              <a:spcBef>
                <a:spcPts val="0"/>
              </a:spcBef>
              <a:spcAft>
                <a:spcPts val="0"/>
              </a:spcAft>
              <a:buClrTx/>
              <a:buSzTx/>
              <a:buFontTx/>
              <a:buNone/>
            </a:pPr>
            <a:r>
              <a:rPr lang="zh-CN" altLang="en-US" dirty="0">
                <a:solidFill>
                  <a:schemeClr val="accent5">
                    <a:lumMod val="75000"/>
                  </a:schemeClr>
                </a:solidFill>
                <a:latin typeface="华文楷体" panose="02010600040101010101" pitchFamily="2" charset="-122"/>
                <a:ea typeface="华文楷体" panose="02010600040101010101" pitchFamily="2" charset="-122"/>
              </a:rPr>
              <a:t>相对来说假设</a:t>
            </a:r>
            <a:r>
              <a:rPr lang="en-US" altLang="zh-CN" dirty="0">
                <a:solidFill>
                  <a:schemeClr val="accent5">
                    <a:lumMod val="75000"/>
                  </a:schemeClr>
                </a:solidFill>
                <a:latin typeface="华文楷体" panose="02010600040101010101" pitchFamily="2" charset="-122"/>
                <a:ea typeface="华文楷体" panose="02010600040101010101" pitchFamily="2" charset="-122"/>
              </a:rPr>
              <a:t>1</a:t>
            </a:r>
            <a:r>
              <a:rPr lang="zh-CN" altLang="en-US" dirty="0">
                <a:solidFill>
                  <a:schemeClr val="accent5">
                    <a:lumMod val="75000"/>
                  </a:schemeClr>
                </a:solidFill>
                <a:latin typeface="华文楷体" panose="02010600040101010101" pitchFamily="2" charset="-122"/>
                <a:ea typeface="华文楷体" panose="02010600040101010101" pitchFamily="2" charset="-122"/>
              </a:rPr>
              <a:t>的结果是短期的，而假设</a:t>
            </a:r>
            <a:r>
              <a:rPr lang="en-US" altLang="zh-CN" dirty="0">
                <a:solidFill>
                  <a:schemeClr val="accent5">
                    <a:lumMod val="75000"/>
                  </a:schemeClr>
                </a:solidFill>
                <a:latin typeface="华文楷体" panose="02010600040101010101" pitchFamily="2" charset="-122"/>
                <a:ea typeface="华文楷体" panose="02010600040101010101" pitchFamily="2" charset="-122"/>
              </a:rPr>
              <a:t>2</a:t>
            </a:r>
            <a:r>
              <a:rPr lang="zh-CN" altLang="en-US" dirty="0">
                <a:solidFill>
                  <a:schemeClr val="accent5">
                    <a:lumMod val="75000"/>
                  </a:schemeClr>
                </a:solidFill>
                <a:latin typeface="华文楷体" panose="02010600040101010101" pitchFamily="2" charset="-122"/>
                <a:ea typeface="华文楷体" panose="02010600040101010101" pitchFamily="2" charset="-122"/>
              </a:rPr>
              <a:t>和假设</a:t>
            </a:r>
            <a:r>
              <a:rPr lang="en-US" altLang="zh-CN" dirty="0">
                <a:solidFill>
                  <a:schemeClr val="accent5">
                    <a:lumMod val="75000"/>
                  </a:schemeClr>
                </a:solidFill>
                <a:latin typeface="华文楷体" panose="02010600040101010101" pitchFamily="2" charset="-122"/>
                <a:ea typeface="华文楷体" panose="02010600040101010101" pitchFamily="2" charset="-122"/>
              </a:rPr>
              <a:t>3</a:t>
            </a:r>
            <a:r>
              <a:rPr lang="zh-CN" altLang="en-US" dirty="0">
                <a:solidFill>
                  <a:schemeClr val="accent5">
                    <a:lumMod val="75000"/>
                  </a:schemeClr>
                </a:solidFill>
                <a:latin typeface="华文楷体" panose="02010600040101010101" pitchFamily="2" charset="-122"/>
                <a:ea typeface="华文楷体" panose="02010600040101010101" pitchFamily="2" charset="-122"/>
              </a:rPr>
              <a:t>以及现金流折现估计模型是相对长期的。</a:t>
            </a:r>
            <a:endParaRPr kumimoji="0" lang="zh-CN" altLang="en-US" sz="1800" b="0" i="0" u="none" strike="noStrike" cap="none" spc="0" normalizeH="0" baseline="0" dirty="0">
              <a:ln>
                <a:noFill/>
              </a:ln>
              <a:solidFill>
                <a:schemeClr val="accent5">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15" name="文本框 14">
            <a:extLst>
              <a:ext uri="{FF2B5EF4-FFF2-40B4-BE49-F238E27FC236}">
                <a16:creationId xmlns:a16="http://schemas.microsoft.com/office/drawing/2014/main" id="{A84CB81A-697B-4A0A-B6E7-ABA33095C658}"/>
              </a:ext>
            </a:extLst>
          </p:cNvPr>
          <p:cNvSpPr txBox="1"/>
          <p:nvPr/>
        </p:nvSpPr>
        <p:spPr>
          <a:xfrm>
            <a:off x="2214418" y="5066206"/>
            <a:ext cx="6165272" cy="64633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1" dirty="0">
                <a:solidFill>
                  <a:schemeClr val="tx1"/>
                </a:solidFill>
                <a:latin typeface="华文楷体" panose="02010600040101010101" pitchFamily="2" charset="-122"/>
                <a:ea typeface="华文楷体" panose="02010600040101010101" pitchFamily="2" charset="-122"/>
              </a:rPr>
              <a:t>公司股价最后区间为：</a:t>
            </a:r>
            <a:r>
              <a:rPr lang="en-US" altLang="zh-CN" b="1" dirty="0">
                <a:solidFill>
                  <a:schemeClr val="tx1"/>
                </a:solidFill>
                <a:latin typeface="华文楷体" panose="02010600040101010101" pitchFamily="2" charset="-122"/>
                <a:ea typeface="华文楷体" panose="02010600040101010101" pitchFamily="2" charset="-122"/>
              </a:rPr>
              <a:t>[38.11, 46.89];</a:t>
            </a:r>
          </a:p>
          <a:p>
            <a:r>
              <a:rPr lang="zh-CN" altLang="en-US" b="1" dirty="0">
                <a:solidFill>
                  <a:schemeClr val="tx1"/>
                </a:solidFill>
                <a:latin typeface="华文楷体" panose="02010600040101010101" pitchFamily="2" charset="-122"/>
                <a:ea typeface="华文楷体" panose="02010600040101010101" pitchFamily="2" charset="-122"/>
              </a:rPr>
              <a:t>公司的市值区间为：</a:t>
            </a:r>
            <a:r>
              <a:rPr lang="en-US" altLang="zh-CN" b="1" dirty="0">
                <a:solidFill>
                  <a:schemeClr val="tx1"/>
                </a:solidFill>
                <a:latin typeface="华文楷体" panose="02010600040101010101" pitchFamily="2" charset="-122"/>
                <a:ea typeface="华文楷体" panose="02010600040101010101" pitchFamily="2" charset="-122"/>
              </a:rPr>
              <a:t>[286.2, 374.7]  </a:t>
            </a:r>
            <a:r>
              <a:rPr lang="zh-CN" altLang="en-US" b="1" dirty="0">
                <a:solidFill>
                  <a:schemeClr val="tx1"/>
                </a:solidFill>
                <a:latin typeface="华文楷体" panose="02010600040101010101" pitchFamily="2" charset="-122"/>
                <a:ea typeface="华文楷体" panose="02010600040101010101" pitchFamily="2" charset="-122"/>
              </a:rPr>
              <a:t>亿元</a:t>
            </a:r>
            <a:endParaRPr lang="en-US" altLang="zh-CN" b="1"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0124670"/>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0" name="组合 15"/>
          <p:cNvGrpSpPr/>
          <p:nvPr/>
        </p:nvGrpSpPr>
        <p:grpSpPr>
          <a:xfrm>
            <a:off x="1026294" y="2967334"/>
            <a:ext cx="7983087" cy="2733974"/>
            <a:chOff x="0" y="1968462"/>
            <a:chExt cx="7983086" cy="2733973"/>
          </a:xfrm>
        </p:grpSpPr>
        <p:sp>
          <p:nvSpPr>
            <p:cNvPr id="738" name="文本框 2"/>
            <p:cNvSpPr/>
            <p:nvPr/>
          </p:nvSpPr>
          <p:spPr>
            <a:xfrm>
              <a:off x="0" y="1968462"/>
              <a:ext cx="607123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5400">
                  <a:solidFill>
                    <a:srgbClr val="3A414B"/>
                  </a:solidFill>
                  <a:latin typeface="思源黑体 CN Bold"/>
                  <a:ea typeface="思源黑体 CN Bold"/>
                  <a:cs typeface="思源黑体 CN Bold"/>
                  <a:sym typeface="思源黑体 CN Bold"/>
                </a:defRPr>
              </a:lvl1pPr>
            </a:lstStyle>
            <a:p>
              <a:r>
                <a:t>谢谢观看 敬请指导</a:t>
              </a:r>
            </a:p>
          </p:txBody>
        </p:sp>
        <p:sp>
          <p:nvSpPr>
            <p:cNvPr id="739" name="文本框 4"/>
            <p:cNvSpPr/>
            <p:nvPr/>
          </p:nvSpPr>
          <p:spPr>
            <a:xfrm>
              <a:off x="0" y="2891792"/>
              <a:ext cx="7983086" cy="33855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defRPr sz="1600">
                  <a:solidFill>
                    <a:srgbClr val="3A414B"/>
                  </a:solidFill>
                </a:defRPr>
              </a:lvl1pPr>
            </a:lstStyle>
            <a:p>
              <a:endParaRPr dirty="0"/>
            </a:p>
          </p:txBody>
        </p:sp>
        <p:sp>
          <p:nvSpPr>
            <p:cNvPr id="749" name="矩形: 圆角 14"/>
            <p:cNvSpPr/>
            <p:nvPr/>
          </p:nvSpPr>
          <p:spPr>
            <a:xfrm>
              <a:off x="18768" y="4056106"/>
              <a:ext cx="3111302" cy="64632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defRPr>
                  <a:solidFill>
                    <a:srgbClr val="3A414B"/>
                  </a:solidFill>
                  <a:latin typeface="Noto Sans CJK SC Bold"/>
                  <a:ea typeface="Noto Sans CJK SC Bold"/>
                  <a:cs typeface="Noto Sans CJK SC Bold"/>
                  <a:sym typeface="Noto Sans CJK SC Bold"/>
                </a:defRPr>
              </a:lvl1pPr>
            </a:lstStyle>
            <a:p>
              <a:r>
                <a:rPr lang="en-US" altLang="zh-CN" dirty="0"/>
                <a:t>Name: </a:t>
              </a:r>
              <a:r>
                <a:rPr lang="zh-CN" altLang="en-US" dirty="0">
                  <a:latin typeface="华文楷体" panose="02010600040101010101" pitchFamily="2" charset="-122"/>
                  <a:ea typeface="华文楷体" panose="02010600040101010101" pitchFamily="2" charset="-122"/>
                </a:rPr>
                <a:t>侯世平（</a:t>
              </a:r>
              <a:r>
                <a:rPr lang="en-US" altLang="zh-CN" dirty="0">
                  <a:latin typeface="华文楷体" panose="02010600040101010101" pitchFamily="2" charset="-122"/>
                  <a:ea typeface="华文楷体" panose="02010600040101010101" pitchFamily="2" charset="-122"/>
                </a:rPr>
                <a:t>Hou </a:t>
              </a:r>
              <a:r>
                <a:rPr lang="en-US" altLang="zh-CN" dirty="0" err="1">
                  <a:latin typeface="华文楷体" panose="02010600040101010101" pitchFamily="2" charset="-122"/>
                  <a:ea typeface="华文楷体" panose="02010600040101010101" pitchFamily="2" charset="-122"/>
                </a:rPr>
                <a:t>shiping</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许焕伟（</a:t>
              </a:r>
              <a:r>
                <a:rPr lang="en-US" altLang="zh-CN" dirty="0">
                  <a:latin typeface="华文楷体" panose="02010600040101010101" pitchFamily="2" charset="-122"/>
                  <a:ea typeface="华文楷体" panose="02010600040101010101" pitchFamily="2" charset="-122"/>
                </a:rPr>
                <a:t>Xu </a:t>
              </a:r>
              <a:r>
                <a:rPr lang="en-US" altLang="zh-CN" dirty="0" err="1">
                  <a:latin typeface="华文楷体" panose="02010600040101010101" pitchFamily="2" charset="-122"/>
                  <a:ea typeface="华文楷体" panose="02010600040101010101" pitchFamily="2" charset="-122"/>
                </a:rPr>
                <a:t>huanwei</a:t>
              </a:r>
              <a:r>
                <a:rPr lang="zh-CN" altLang="en-US" dirty="0">
                  <a:latin typeface="华文楷体" panose="02010600040101010101" pitchFamily="2" charset="-122"/>
                  <a:ea typeface="华文楷体" panose="02010600040101010101" pitchFamily="2" charset="-122"/>
                </a:rPr>
                <a:t>） </a:t>
              </a:r>
              <a:endParaRPr dirty="0">
                <a:latin typeface="华文楷体" panose="02010600040101010101" pitchFamily="2" charset="-122"/>
                <a:ea typeface="华文楷体" panose="020106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00">
        <p:wipe/>
      </p:transition>
    </mc:Choice>
    <mc:Fallback xmlns="">
      <p:transition spd="slow">
        <p:wip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dur="indefinite" fill="hold"/>
                                        <p:tgtEl>
                                          <p:spTgt spid="750"/>
                                        </p:tgtEl>
                                        <p:attrNameLst>
                                          <p:attrName>style.visibility</p:attrName>
                                        </p:attrNameLst>
                                      </p:cBhvr>
                                      <p:to>
                                        <p:strVal val="visible"/>
                                      </p:to>
                                    </p:set>
                                    <p:anim calcmode="lin" valueType="num">
                                      <p:cBhvr>
                                        <p:cTn id="7" dur="1000" fill="hold"/>
                                        <p:tgtEl>
                                          <p:spTgt spid="750"/>
                                        </p:tgtEl>
                                        <p:attrNameLst>
                                          <p:attrName>ppt_x</p:attrName>
                                        </p:attrNameLst>
                                      </p:cBhvr>
                                      <p:tavLst>
                                        <p:tav tm="0">
                                          <p:val>
                                            <p:strVal val="#ppt_x"/>
                                          </p:val>
                                        </p:tav>
                                        <p:tav tm="100000">
                                          <p:val>
                                            <p:strVal val="#ppt_x"/>
                                          </p:val>
                                        </p:tav>
                                      </p:tavLst>
                                    </p:anim>
                                    <p:anim calcmode="lin" valueType="num">
                                      <p:cBhvr>
                                        <p:cTn id="8" dur="1000" fill="hold"/>
                                        <p:tgtEl>
                                          <p:spTgt spid="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101019" y="232714"/>
            <a:ext cx="5643846" cy="43088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800" b="1" dirty="0">
                <a:solidFill>
                  <a:schemeClr val="accent3">
                    <a:lumMod val="75000"/>
                  </a:schemeClr>
                </a:solidFill>
                <a:latin typeface="华光楷体一_CNKI" panose="02000500000000000000" pitchFamily="2" charset="-122"/>
                <a:ea typeface="华光楷体一_CNKI" panose="02000500000000000000" pitchFamily="2" charset="-122"/>
              </a:rPr>
              <a:t>1.</a:t>
            </a:r>
            <a:r>
              <a:rPr lang="zh-CN" altLang="en-US" sz="2800" b="1" dirty="0">
                <a:solidFill>
                  <a:schemeClr val="accent3">
                    <a:lumMod val="75000"/>
                  </a:schemeClr>
                </a:solidFill>
                <a:latin typeface="华光楷体一_CNKI" panose="02000500000000000000" pitchFamily="2" charset="-122"/>
                <a:ea typeface="华光楷体一_CNKI" panose="02000500000000000000" pitchFamily="2" charset="-122"/>
              </a:rPr>
              <a:t>公司简介</a:t>
            </a:r>
          </a:p>
        </p:txBody>
      </p:sp>
      <p:sp>
        <p:nvSpPr>
          <p:cNvPr id="4" name="文本框 3">
            <a:extLst>
              <a:ext uri="{FF2B5EF4-FFF2-40B4-BE49-F238E27FC236}">
                <a16:creationId xmlns:a16="http://schemas.microsoft.com/office/drawing/2014/main" id="{EF376B92-709E-419F-B974-E115C8595774}"/>
              </a:ext>
            </a:extLst>
          </p:cNvPr>
          <p:cNvSpPr txBox="1"/>
          <p:nvPr/>
        </p:nvSpPr>
        <p:spPr>
          <a:xfrm>
            <a:off x="101019" y="890704"/>
            <a:ext cx="6269412" cy="517064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nSpc>
                <a:spcPct val="150000"/>
              </a:lnSpc>
            </a:pPr>
            <a:r>
              <a:rPr lang="en-US" altLang="zh-CN" sz="2000" b="1" dirty="0">
                <a:latin typeface="华文楷体" panose="02010600040101010101" pitchFamily="2" charset="-122"/>
                <a:ea typeface="华文楷体" panose="02010600040101010101" pitchFamily="2" charset="-122"/>
              </a:rPr>
              <a:t>       </a:t>
            </a:r>
            <a:r>
              <a:rPr lang="zh-CN" altLang="en-US" sz="1700" dirty="0">
                <a:latin typeface="华文楷体" panose="02010600040101010101" pitchFamily="2" charset="-122"/>
                <a:ea typeface="华文楷体" panose="02010600040101010101" pitchFamily="2" charset="-122"/>
              </a:rPr>
              <a:t>上海百润投资控股集团股份有限公司始创于</a:t>
            </a:r>
            <a:r>
              <a:rPr lang="en-US" altLang="zh-CN" sz="1700" dirty="0">
                <a:latin typeface="华文楷体" panose="02010600040101010101" pitchFamily="2" charset="-122"/>
                <a:ea typeface="华文楷体" panose="02010600040101010101" pitchFamily="2" charset="-122"/>
              </a:rPr>
              <a:t>1997</a:t>
            </a:r>
            <a:r>
              <a:rPr lang="zh-CN" altLang="en-US" sz="1700" dirty="0">
                <a:latin typeface="华文楷体" panose="02010600040101010101" pitchFamily="2" charset="-122"/>
                <a:ea typeface="华文楷体" panose="02010600040101010101" pitchFamily="2" charset="-122"/>
              </a:rPr>
              <a:t>年</a:t>
            </a:r>
            <a:r>
              <a:rPr lang="en-US" altLang="zh-CN" sz="1700" dirty="0">
                <a:latin typeface="华文楷体" panose="02010600040101010101" pitchFamily="2" charset="-122"/>
                <a:ea typeface="华文楷体" panose="02010600040101010101" pitchFamily="2" charset="-122"/>
              </a:rPr>
              <a:t>6</a:t>
            </a:r>
            <a:r>
              <a:rPr lang="zh-CN" altLang="en-US" sz="1700" dirty="0">
                <a:latin typeface="华文楷体" panose="02010600040101010101" pitchFamily="2" charset="-122"/>
                <a:ea typeface="华文楷体" panose="02010600040101010101" pitchFamily="2" charset="-122"/>
              </a:rPr>
              <a:t>月</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经中国证监会批准</a:t>
            </a:r>
            <a:r>
              <a:rPr lang="en-US" altLang="zh-CN" sz="1700" dirty="0">
                <a:latin typeface="华文楷体" panose="02010600040101010101" pitchFamily="2" charset="-122"/>
                <a:ea typeface="华文楷体" panose="02010600040101010101" pitchFamily="2" charset="-122"/>
              </a:rPr>
              <a:t>,2011</a:t>
            </a:r>
            <a:r>
              <a:rPr lang="zh-CN" altLang="en-US" sz="1700" dirty="0">
                <a:latin typeface="华文楷体" panose="02010600040101010101" pitchFamily="2" charset="-122"/>
                <a:ea typeface="华文楷体" panose="02010600040101010101" pitchFamily="2" charset="-122"/>
              </a:rPr>
              <a:t>年</a:t>
            </a:r>
            <a:r>
              <a:rPr lang="en-US" altLang="zh-CN" sz="1700" dirty="0">
                <a:latin typeface="华文楷体" panose="02010600040101010101" pitchFamily="2" charset="-122"/>
                <a:ea typeface="华文楷体" panose="02010600040101010101" pitchFamily="2" charset="-122"/>
              </a:rPr>
              <a:t>3</a:t>
            </a:r>
            <a:r>
              <a:rPr lang="zh-CN" altLang="en-US" sz="1700" dirty="0">
                <a:latin typeface="华文楷体" panose="02010600040101010101" pitchFamily="2" charset="-122"/>
                <a:ea typeface="华文楷体" panose="02010600040101010101" pitchFamily="2" charset="-122"/>
              </a:rPr>
              <a:t>月在深圳证券交易所上市</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股票简称</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百润股份</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股票代码</a:t>
            </a:r>
            <a:r>
              <a:rPr lang="en-US" altLang="zh-CN" sz="1700" dirty="0">
                <a:latin typeface="华文楷体" panose="02010600040101010101" pitchFamily="2" charset="-122"/>
                <a:ea typeface="华文楷体" panose="02010600040101010101" pitchFamily="2" charset="-122"/>
              </a:rPr>
              <a:t>: 002568</a:t>
            </a:r>
            <a:r>
              <a:rPr lang="zh-CN" altLang="en-US" sz="1700" dirty="0">
                <a:latin typeface="华文楷体" panose="02010600040101010101" pitchFamily="2" charset="-122"/>
                <a:ea typeface="华文楷体" panose="02010600040101010101" pitchFamily="2" charset="-122"/>
              </a:rPr>
              <a:t>。公司目前主营业务包括香精香料业务和预调鸡尾酒业务</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同属上市公司平台的香精香料业务和预调鸡尾酒业务</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具有良好的协同效应。</a:t>
            </a:r>
            <a:r>
              <a:rPr lang="zh-CN"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根据中国证监会颁布的《上市公司行业分类指引</a:t>
            </a:r>
            <a:r>
              <a:rPr lang="en-US"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(2012</a:t>
            </a:r>
            <a:r>
              <a:rPr lang="zh-CN"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年修订</a:t>
            </a:r>
            <a:r>
              <a:rPr lang="en-US"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公司属</a:t>
            </a:r>
            <a:r>
              <a:rPr lang="en-US"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“C15</a:t>
            </a:r>
            <a:r>
              <a:rPr lang="zh-CN"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酒、饮料和精制茶制造业</a:t>
            </a:r>
            <a:r>
              <a:rPr lang="en-US"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。报告期内</a:t>
            </a:r>
            <a:r>
              <a:rPr lang="en-US"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公司主营业务中</a:t>
            </a:r>
            <a:r>
              <a:rPr lang="en-US"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预调鸡尾酒板块主营业务收入占比</a:t>
            </a:r>
            <a:r>
              <a:rPr lang="en-US"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88.45%,</a:t>
            </a:r>
            <a:r>
              <a:rPr lang="zh-CN"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香精香料板块主营业务收入占比</a:t>
            </a:r>
            <a:r>
              <a:rPr lang="en-US" altLang="zh-CN" sz="1700" kern="100" dirty="0">
                <a:effectLst/>
                <a:latin typeface="华文楷体" panose="02010600040101010101" pitchFamily="2" charset="-122"/>
                <a:ea typeface="华文楷体" panose="02010600040101010101" pitchFamily="2" charset="-122"/>
                <a:cs typeface="Times New Roman" panose="02020603050405020304" pitchFamily="18" charset="0"/>
              </a:rPr>
              <a:t>11.55%</a:t>
            </a:r>
            <a:r>
              <a:rPr lang="zh-CN" altLang="en-US" sz="1700" dirty="0">
                <a:latin typeface="华文楷体" panose="02010600040101010101" pitchFamily="2" charset="-122"/>
                <a:ea typeface="华文楷体" panose="02010600040101010101" pitchFamily="2" charset="-122"/>
              </a:rPr>
              <a:t>。香精香料和预调鸡尾酒业务在基础技术研究、新产品开发、供应链管理等方面共享资源、协同增效</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共同提升双品牌知名度和市场占有率</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实现业务协同发展</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提升公司整体价值。公司发展战略是以产品和服务创新为核心</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借助资本市场的创新平台</a:t>
            </a:r>
            <a:r>
              <a:rPr lang="en-US" altLang="zh-CN" sz="1700" dirty="0">
                <a:latin typeface="华文楷体" panose="02010600040101010101" pitchFamily="2" charset="-122"/>
                <a:ea typeface="华文楷体" panose="02010600040101010101" pitchFamily="2" charset="-122"/>
              </a:rPr>
              <a:t>,</a:t>
            </a:r>
            <a:r>
              <a:rPr lang="zh-CN" altLang="en-US" sz="1700" dirty="0">
                <a:latin typeface="华文楷体" panose="02010600040101010101" pitchFamily="2" charset="-122"/>
                <a:ea typeface="华文楷体" panose="02010600040101010101" pitchFamily="2" charset="-122"/>
              </a:rPr>
              <a:t>致力于发展成为一个综合性的食品及配料集团公司。</a:t>
            </a:r>
            <a:endParaRPr lang="en-US" altLang="zh-CN" sz="1700" dirty="0">
              <a:latin typeface="华文楷体" panose="02010600040101010101" pitchFamily="2" charset="-122"/>
              <a:ea typeface="华文楷体" panose="02010600040101010101" pitchFamily="2" charset="-122"/>
            </a:endParaRPr>
          </a:p>
        </p:txBody>
      </p:sp>
      <p:sp>
        <p:nvSpPr>
          <p:cNvPr id="37" name="文本框 36">
            <a:extLst>
              <a:ext uri="{FF2B5EF4-FFF2-40B4-BE49-F238E27FC236}">
                <a16:creationId xmlns:a16="http://schemas.microsoft.com/office/drawing/2014/main" id="{BD0AC863-49FF-4DF2-9A04-95AE589B4B10}"/>
              </a:ext>
            </a:extLst>
          </p:cNvPr>
          <p:cNvSpPr txBox="1"/>
          <p:nvPr/>
        </p:nvSpPr>
        <p:spPr>
          <a:xfrm>
            <a:off x="0" y="6217259"/>
            <a:ext cx="6096000"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en-US" sz="1200" b="1" kern="100" dirty="0">
                <a:effectLst/>
                <a:latin typeface="Calibri" panose="020F0502020204030204" pitchFamily="34" charset="0"/>
                <a:ea typeface="宋体" panose="02010600030101010101" pitchFamily="2" charset="-122"/>
                <a:cs typeface="Times New Roman" panose="02020603050405020304" pitchFamily="18" charset="0"/>
              </a:rPr>
              <a:t>资料</a:t>
            </a:r>
            <a:r>
              <a:rPr lang="zh-CN" altLang="zh-CN" sz="1200" b="1" kern="100" dirty="0">
                <a:effectLst/>
                <a:latin typeface="Calibri" panose="020F0502020204030204" pitchFamily="34" charset="0"/>
                <a:ea typeface="宋体" panose="02010600030101010101" pitchFamily="2" charset="-122"/>
                <a:cs typeface="Times New Roman" panose="02020603050405020304" pitchFamily="18" charset="0"/>
              </a:rPr>
              <a:t>来源：</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http://www.bairun.net/bairun_cn/index.html</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11" name="图片 10">
            <a:extLst>
              <a:ext uri="{FF2B5EF4-FFF2-40B4-BE49-F238E27FC236}">
                <a16:creationId xmlns:a16="http://schemas.microsoft.com/office/drawing/2014/main" id="{29559569-08E9-451A-8B9A-22DCC8398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036" y="890704"/>
            <a:ext cx="5527964" cy="3927102"/>
          </a:xfrm>
          <a:prstGeom prst="rect">
            <a:avLst/>
          </a:prstGeom>
        </p:spPr>
      </p:pic>
    </p:spTree>
    <p:extLst>
      <p:ext uri="{BB962C8B-B14F-4D97-AF65-F5344CB8AC3E}">
        <p14:creationId xmlns:p14="http://schemas.microsoft.com/office/powerpoint/2010/main" val="71527080"/>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101019" y="232714"/>
            <a:ext cx="5643846" cy="43088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800" b="1" dirty="0">
                <a:solidFill>
                  <a:schemeClr val="accent3">
                    <a:lumMod val="75000"/>
                  </a:schemeClr>
                </a:solidFill>
                <a:latin typeface="华光楷体一_CNKI" panose="02000500000000000000" pitchFamily="2" charset="-122"/>
                <a:ea typeface="华光楷体一_CNKI" panose="02000500000000000000" pitchFamily="2" charset="-122"/>
              </a:rPr>
              <a:t>1.</a:t>
            </a:r>
            <a:r>
              <a:rPr lang="zh-CN" altLang="en-US" sz="2800" b="1" dirty="0">
                <a:solidFill>
                  <a:schemeClr val="accent3">
                    <a:lumMod val="75000"/>
                  </a:schemeClr>
                </a:solidFill>
                <a:latin typeface="华光楷体一_CNKI" panose="02000500000000000000" pitchFamily="2" charset="-122"/>
                <a:ea typeface="华光楷体一_CNKI" panose="02000500000000000000" pitchFamily="2" charset="-122"/>
              </a:rPr>
              <a:t>公司总结</a:t>
            </a: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 name="文本框 8">
            <a:extLst>
              <a:ext uri="{FF2B5EF4-FFF2-40B4-BE49-F238E27FC236}">
                <a16:creationId xmlns:a16="http://schemas.microsoft.com/office/drawing/2014/main" id="{BF59CFB3-B560-4937-8FB3-3F28FADBA027}"/>
              </a:ext>
            </a:extLst>
          </p:cNvPr>
          <p:cNvSpPr txBox="1"/>
          <p:nvPr/>
        </p:nvSpPr>
        <p:spPr>
          <a:xfrm>
            <a:off x="238992" y="970028"/>
            <a:ext cx="6485081" cy="5078313"/>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2000" b="1" kern="100" dirty="0">
                <a:solidFill>
                  <a:srgbClr val="7030A0"/>
                </a:solidFill>
                <a:effectLst/>
                <a:latin typeface="华文楷体" panose="02010600040101010101" pitchFamily="2" charset="-122"/>
                <a:ea typeface="华文楷体" panose="02010600040101010101" pitchFamily="2" charset="-122"/>
                <a:cs typeface="Times New Roman" panose="02020603050405020304" pitchFamily="18" charset="0"/>
              </a:rPr>
              <a:t>预调鸡尾酒业务已成为百润股份核心业务。</a:t>
            </a:r>
            <a:endParaRPr lang="zh-CN" altLang="zh-CN" sz="20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百润股份成立于</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1997</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6</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月，成立之初主要从事香精的研发、</a:t>
            </a:r>
            <a:endPar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生产和销售。</a:t>
            </a:r>
            <a:endPar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2003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12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月设立子公司巴克斯酒业，</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2004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年推出了预调</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a:t>
            </a:r>
          </a:p>
          <a:p>
            <a:pPr algn="just"/>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鸡尾酒产品，因该业务尚处在培育期，财务状况不佳，公司</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a:t>
            </a:r>
          </a:p>
          <a:p>
            <a:pPr algn="just"/>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剥离该业务。</a:t>
            </a:r>
            <a:endPar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algn="just"/>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2011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3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月百润在深交所上市，并于</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2015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年通过收购巴克斯酒业</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100%</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股权，获得锐澳（</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RIO</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）预调鸡尾酒的相关业务。预调鸡尾酒业务的并表使公司的营业收入经历了过山车式的波动，在</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2018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年重新步入良性发展的轨道。至</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2020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年，预调酒业务营收</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17.12 </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亿元，占公司营收的</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 88.86%</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，是公司的核心业务。百润股份</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2021</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年前三季度实现营业收入</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19.15</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亿元、同增</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44.51%</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；归母公司净利润</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5.63</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亿元，同增</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46.96%</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。预调鸡尾酒业务保持较高增长态势，</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Q3</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实现收入</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6.30</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亿元、同比增长</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13.55%</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，环比增长</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5.13%</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a:t>
            </a:r>
          </a:p>
        </p:txBody>
      </p:sp>
      <p:pic>
        <p:nvPicPr>
          <p:cNvPr id="11" name="图片 10">
            <a:extLst>
              <a:ext uri="{FF2B5EF4-FFF2-40B4-BE49-F238E27FC236}">
                <a16:creationId xmlns:a16="http://schemas.microsoft.com/office/drawing/2014/main" id="{5A943B1F-B6D2-4AD7-8E67-22DE77B4E5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3"/>
          <a:stretch/>
        </p:blipFill>
        <p:spPr>
          <a:xfrm>
            <a:off x="6816436" y="880426"/>
            <a:ext cx="5375564" cy="4246680"/>
          </a:xfrm>
          <a:prstGeom prst="rect">
            <a:avLst/>
          </a:prstGeom>
        </p:spPr>
      </p:pic>
    </p:spTree>
    <p:extLst>
      <p:ext uri="{BB962C8B-B14F-4D97-AF65-F5344CB8AC3E}">
        <p14:creationId xmlns:p14="http://schemas.microsoft.com/office/powerpoint/2010/main" val="3176209713"/>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308837" y="267574"/>
            <a:ext cx="5643846"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133985" indent="-133985" algn="just"/>
            <a:r>
              <a:rPr lang="en-US" altLang="zh-CN" sz="2000" b="1"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1.1</a:t>
            </a:r>
            <a:r>
              <a:rPr lang="zh-CN" altLang="zh-CN" sz="2000" b="1" kern="100" dirty="0">
                <a:solidFill>
                  <a:schemeClr val="tx1"/>
                </a:solidFill>
                <a:effectLst/>
                <a:latin typeface="华文楷体" panose="02010600040101010101" pitchFamily="2" charset="-122"/>
                <a:ea typeface="华文楷体" panose="02010600040101010101" pitchFamily="2" charset="-122"/>
                <a:cs typeface="Times New Roman" panose="02020603050405020304" pitchFamily="18" charset="0"/>
              </a:rPr>
              <a:t>业绩大起大落，如今步入常轨。</a:t>
            </a:r>
          </a:p>
        </p:txBody>
      </p:sp>
      <p:pic>
        <p:nvPicPr>
          <p:cNvPr id="34" name="图片 33">
            <a:extLst>
              <a:ext uri="{FF2B5EF4-FFF2-40B4-BE49-F238E27FC236}">
                <a16:creationId xmlns:a16="http://schemas.microsoft.com/office/drawing/2014/main" id="{3D557E72-D5C1-4477-BB6B-70C6D47475E9}"/>
              </a:ext>
            </a:extLst>
          </p:cNvPr>
          <p:cNvPicPr>
            <a:picLocks noChangeAspect="1"/>
          </p:cNvPicPr>
          <p:nvPr/>
        </p:nvPicPr>
        <p:blipFill>
          <a:blip r:embed="rId3"/>
          <a:stretch>
            <a:fillRect/>
          </a:stretch>
        </p:blipFill>
        <p:spPr>
          <a:xfrm>
            <a:off x="6862617" y="2315009"/>
            <a:ext cx="5098473" cy="2566996"/>
          </a:xfrm>
          <a:prstGeom prst="rect">
            <a:avLst/>
          </a:prstGeom>
        </p:spPr>
      </p:pic>
      <p:sp>
        <p:nvSpPr>
          <p:cNvPr id="37" name="文本框 36">
            <a:extLst>
              <a:ext uri="{FF2B5EF4-FFF2-40B4-BE49-F238E27FC236}">
                <a16:creationId xmlns:a16="http://schemas.microsoft.com/office/drawing/2014/main" id="{BD0AC863-49FF-4DF2-9A04-95AE589B4B10}"/>
              </a:ext>
            </a:extLst>
          </p:cNvPr>
          <p:cNvSpPr txBox="1"/>
          <p:nvPr/>
        </p:nvSpPr>
        <p:spPr>
          <a:xfrm>
            <a:off x="7116769" y="5055725"/>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rPr>
              <a:t>数据来源：新浪财经</a:t>
            </a: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14" name="文本框 13">
            <a:extLst>
              <a:ext uri="{FF2B5EF4-FFF2-40B4-BE49-F238E27FC236}">
                <a16:creationId xmlns:a16="http://schemas.microsoft.com/office/drawing/2014/main" id="{E8F38B8C-4143-44F8-8EB8-1E5229A80730}"/>
              </a:ext>
            </a:extLst>
          </p:cNvPr>
          <p:cNvSpPr txBox="1"/>
          <p:nvPr/>
        </p:nvSpPr>
        <p:spPr>
          <a:xfrm>
            <a:off x="110836" y="965906"/>
            <a:ext cx="6530109" cy="452431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133985" indent="-133985" algn="just"/>
            <a:r>
              <a:rPr lang="en-US" altLang="zh-CN" b="1" kern="100" dirty="0">
                <a:effectLst/>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effectLst/>
                <a:latin typeface="华文楷体" panose="02010600040101010101" pitchFamily="2" charset="-122"/>
                <a:ea typeface="华文楷体" panose="02010600040101010101" pitchFamily="2" charset="-122"/>
                <a:cs typeface="Times New Roman" panose="02020603050405020304" pitchFamily="18" charset="0"/>
              </a:rPr>
              <a:t>业绩大起。</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2015</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年，公司以</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49.45</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亿元收购巴克斯酒业。预调鸡尾酒业务实现并表，是的</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2015</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年公司的营收同比增长</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1396%</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，达到</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23.51</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亿元。其中预调鸡尾酒业务实现</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22.13</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亿元，占比</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94%</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133985" indent="-133985" algn="just"/>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133985" indent="-133985" algn="just"/>
            <a:r>
              <a:rPr lang="en-US" altLang="zh-CN" b="1" kern="100" dirty="0">
                <a:effectLst/>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effectLst/>
                <a:latin typeface="华文楷体" panose="02010600040101010101" pitchFamily="2" charset="-122"/>
                <a:ea typeface="华文楷体" panose="02010600040101010101" pitchFamily="2" charset="-122"/>
                <a:cs typeface="Times New Roman" panose="02020603050405020304" pitchFamily="18" charset="0"/>
              </a:rPr>
              <a:t>业绩大落。</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随着尝鲜热潮逐渐淡去，供应链前期为应对高销量形成的备货库存又加重了销货压力，使得渠道商进货意愿较低，拖累公司</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2015</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年下半年及</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2016</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年的营收，使得业绩一度下滑。</a:t>
            </a:r>
            <a:endPar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133985" indent="-133985" algn="just"/>
            <a:endPar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133985" indent="-133985" algn="just"/>
            <a:r>
              <a:rPr lang="en-US" altLang="zh-CN" b="1" kern="100" dirty="0">
                <a:effectLst/>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effectLst/>
                <a:latin typeface="华文楷体" panose="02010600040101010101" pitchFamily="2" charset="-122"/>
                <a:ea typeface="华文楷体" panose="02010600040101010101" pitchFamily="2" charset="-122"/>
                <a:cs typeface="Times New Roman" panose="02020603050405020304" pitchFamily="18" charset="0"/>
              </a:rPr>
              <a:t>如今增速稳定。</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经过</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2016</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2017</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年公司调整，主动推进消化渠道库存，调整销售策略，不断优化产品品质和品种来开拓鸡尾酒市场、挖掘年轻客户，使得市场份额得以提升。另外，外部竞争者随着市场的变化不断出清，百润股份的市场竞争格局得以优化，遵循良性竞争规则，公司收入增速也在不断持续走高，至</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2021Q3</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季度已高达</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45%</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。如下图</a:t>
            </a:r>
            <a:r>
              <a:rPr lang="en-US" altLang="zh-CN" kern="100" dirty="0">
                <a:effectLst/>
                <a:latin typeface="华文楷体" panose="02010600040101010101" pitchFamily="2" charset="-122"/>
                <a:ea typeface="华文楷体" panose="02010600040101010101" pitchFamily="2" charset="-122"/>
                <a:cs typeface="Times New Roman" panose="02020603050405020304" pitchFamily="18" charset="0"/>
              </a:rPr>
              <a:t>1</a:t>
            </a:r>
            <a:r>
              <a:rPr lang="zh-CN" altLang="zh-CN" kern="100" dirty="0">
                <a:effectLst/>
                <a:latin typeface="华文楷体" panose="02010600040101010101" pitchFamily="2" charset="-122"/>
                <a:ea typeface="华文楷体" panose="02010600040101010101" pitchFamily="2" charset="-122"/>
                <a:cs typeface="Times New Roman" panose="02020603050405020304" pitchFamily="18" charset="0"/>
              </a:rPr>
              <a:t>所示。</a:t>
            </a:r>
          </a:p>
        </p:txBody>
      </p:sp>
      <p:sp>
        <p:nvSpPr>
          <p:cNvPr id="10" name="文本框 9">
            <a:extLst>
              <a:ext uri="{FF2B5EF4-FFF2-40B4-BE49-F238E27FC236}">
                <a16:creationId xmlns:a16="http://schemas.microsoft.com/office/drawing/2014/main" id="{B2887BBF-D366-4337-B3FC-0EFAEDC5A570}"/>
              </a:ext>
            </a:extLst>
          </p:cNvPr>
          <p:cNvSpPr txBox="1"/>
          <p:nvPr/>
        </p:nvSpPr>
        <p:spPr>
          <a:xfrm>
            <a:off x="7116769" y="1788788"/>
            <a:ext cx="4341091"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图</a:t>
            </a:r>
            <a:r>
              <a:rPr kumimoji="0" lang="en-US" altLang="zh-CN"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1</a:t>
            </a:r>
            <a:r>
              <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rPr>
              <a:t>：公司上市以来营业收入与同比增速情况</a:t>
            </a:r>
          </a:p>
        </p:txBody>
      </p:sp>
    </p:spTree>
    <p:extLst>
      <p:ext uri="{BB962C8B-B14F-4D97-AF65-F5344CB8AC3E}">
        <p14:creationId xmlns:p14="http://schemas.microsoft.com/office/powerpoint/2010/main" val="1171465989"/>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308836" y="267574"/>
            <a:ext cx="6498363"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1.2 </a:t>
            </a:r>
            <a:r>
              <a:rPr lang="zh-CN" altLang="en-US" sz="2000" b="1" dirty="0">
                <a:latin typeface="华文楷体" panose="02010600040101010101" pitchFamily="2" charset="-122"/>
                <a:ea typeface="华文楷体" panose="02010600040101010101" pitchFamily="2" charset="-122"/>
              </a:rPr>
              <a:t>利润稳定，盈利能力不断提升，主营业务表现良好。</a:t>
            </a:r>
          </a:p>
        </p:txBody>
      </p:sp>
      <p:sp>
        <p:nvSpPr>
          <p:cNvPr id="4" name="文本框 3">
            <a:extLst>
              <a:ext uri="{FF2B5EF4-FFF2-40B4-BE49-F238E27FC236}">
                <a16:creationId xmlns:a16="http://schemas.microsoft.com/office/drawing/2014/main" id="{EF376B92-709E-419F-B974-E115C8595774}"/>
              </a:ext>
            </a:extLst>
          </p:cNvPr>
          <p:cNvSpPr txBox="1"/>
          <p:nvPr/>
        </p:nvSpPr>
        <p:spPr>
          <a:xfrm>
            <a:off x="308836" y="1049541"/>
            <a:ext cx="10655706" cy="11079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indent="-285750" algn="just">
              <a:buFont typeface="Arial" panose="020B0604020202020204" pitchFamily="34" charset="0"/>
              <a:buChar char="•"/>
            </a:pPr>
            <a:r>
              <a:rPr lang="zh-CN" altLang="zh-CN" sz="1800" b="1" kern="100" dirty="0">
                <a:effectLst/>
                <a:latin typeface="华文楷体" panose="02010600040101010101" pitchFamily="2" charset="-122"/>
                <a:ea typeface="华文楷体" panose="02010600040101010101" pitchFamily="2" charset="-122"/>
                <a:cs typeface="Times New Roman" panose="02020603050405020304" pitchFamily="18" charset="0"/>
              </a:rPr>
              <a:t>利润稳定增长且经营性净现金流充裕并屡创新高。</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随着公司营业收入持续增长，公司净利润、经营性净现金流也在持续增长，如图</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所示。</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2018</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年后，公司经营性净现金流超过净利润，公司的净利润含量很高。这种不断增长源于公司深垦预调鸡尾酒、香料香精这两领域、优化商业模式。 </a:t>
            </a:r>
          </a:p>
          <a:p>
            <a:pPr algn="just"/>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9" name="图片 8">
            <a:extLst>
              <a:ext uri="{FF2B5EF4-FFF2-40B4-BE49-F238E27FC236}">
                <a16:creationId xmlns:a16="http://schemas.microsoft.com/office/drawing/2014/main" id="{803E99E9-F10D-44BB-ACC7-8E5274BC86A1}"/>
              </a:ext>
            </a:extLst>
          </p:cNvPr>
          <p:cNvPicPr>
            <a:picLocks noChangeAspect="1"/>
          </p:cNvPicPr>
          <p:nvPr/>
        </p:nvPicPr>
        <p:blipFill>
          <a:blip r:embed="rId3"/>
          <a:stretch>
            <a:fillRect/>
          </a:stretch>
        </p:blipFill>
        <p:spPr>
          <a:xfrm>
            <a:off x="112728" y="3223030"/>
            <a:ext cx="11358836" cy="3367396"/>
          </a:xfrm>
          <a:prstGeom prst="rect">
            <a:avLst/>
          </a:prstGeom>
        </p:spPr>
      </p:pic>
      <p:sp>
        <p:nvSpPr>
          <p:cNvPr id="3" name="文本框 2">
            <a:extLst>
              <a:ext uri="{FF2B5EF4-FFF2-40B4-BE49-F238E27FC236}">
                <a16:creationId xmlns:a16="http://schemas.microsoft.com/office/drawing/2014/main" id="{506B0A05-5131-4DCC-BF6F-E74D41DDCE24}"/>
              </a:ext>
            </a:extLst>
          </p:cNvPr>
          <p:cNvSpPr txBox="1"/>
          <p:nvPr/>
        </p:nvSpPr>
        <p:spPr>
          <a:xfrm>
            <a:off x="486156" y="2764235"/>
            <a:ext cx="5609843"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2</a:t>
            </a:r>
            <a:r>
              <a:rPr lang="zh-CN"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：近年来公司净利润、经营性净现金流的变化图（百万元）</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18" name="文本框 17">
            <a:extLst>
              <a:ext uri="{FF2B5EF4-FFF2-40B4-BE49-F238E27FC236}">
                <a16:creationId xmlns:a16="http://schemas.microsoft.com/office/drawing/2014/main" id="{D5D9CB23-8468-4EF2-BAA0-2FD6C997F0ED}"/>
              </a:ext>
            </a:extLst>
          </p:cNvPr>
          <p:cNvSpPr txBox="1"/>
          <p:nvPr/>
        </p:nvSpPr>
        <p:spPr>
          <a:xfrm>
            <a:off x="242223" y="6548019"/>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rPr>
              <a:t>数据来源：新浪财经</a:t>
            </a:r>
          </a:p>
        </p:txBody>
      </p:sp>
    </p:spTree>
    <p:extLst>
      <p:ext uri="{BB962C8B-B14F-4D97-AF65-F5344CB8AC3E}">
        <p14:creationId xmlns:p14="http://schemas.microsoft.com/office/powerpoint/2010/main" val="2061910439"/>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4DAC8D-B7D0-493E-8B31-559BDC9EB839}"/>
              </a:ext>
            </a:extLst>
          </p:cNvPr>
          <p:cNvSpPr txBox="1"/>
          <p:nvPr/>
        </p:nvSpPr>
        <p:spPr>
          <a:xfrm>
            <a:off x="308836" y="267574"/>
            <a:ext cx="6498363"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b="1" dirty="0">
                <a:latin typeface="华文楷体" panose="02010600040101010101" pitchFamily="2" charset="-122"/>
                <a:ea typeface="华文楷体" panose="02010600040101010101" pitchFamily="2" charset="-122"/>
              </a:rPr>
              <a:t>1.2 </a:t>
            </a:r>
            <a:r>
              <a:rPr lang="zh-CN" altLang="en-US" sz="2000" b="1" dirty="0">
                <a:latin typeface="华文楷体" panose="02010600040101010101" pitchFamily="2" charset="-122"/>
                <a:ea typeface="华文楷体" panose="02010600040101010101" pitchFamily="2" charset="-122"/>
              </a:rPr>
              <a:t>利润稳定，盈利能力不断提升，主营业务表现良好。</a:t>
            </a:r>
          </a:p>
        </p:txBody>
      </p:sp>
      <p:sp>
        <p:nvSpPr>
          <p:cNvPr id="40" name="矩形: 圆角 22">
            <a:extLst>
              <a:ext uri="{FF2B5EF4-FFF2-40B4-BE49-F238E27FC236}">
                <a16:creationId xmlns:a16="http://schemas.microsoft.com/office/drawing/2014/main" id="{9851C965-10FF-4F0F-9F95-4535B2848109}"/>
              </a:ext>
            </a:extLst>
          </p:cNvPr>
          <p:cNvSpPr/>
          <p:nvPr/>
        </p:nvSpPr>
        <p:spPr>
          <a:xfrm rot="16200000">
            <a:off x="6073140" y="-5432400"/>
            <a:ext cx="45719" cy="12192003"/>
          </a:xfrm>
          <a:prstGeom prst="roundRect">
            <a:avLst>
              <a:gd name="adj" fmla="val 50000"/>
            </a:avLst>
          </a:prstGeom>
          <a:solidFill>
            <a:srgbClr val="FFC000"/>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11" name="图片 10">
            <a:extLst>
              <a:ext uri="{FF2B5EF4-FFF2-40B4-BE49-F238E27FC236}">
                <a16:creationId xmlns:a16="http://schemas.microsoft.com/office/drawing/2014/main" id="{7B8BB79D-FEF3-4726-A652-177931F6E8DA}"/>
              </a:ext>
            </a:extLst>
          </p:cNvPr>
          <p:cNvPicPr>
            <a:picLocks noChangeAspect="1"/>
          </p:cNvPicPr>
          <p:nvPr/>
        </p:nvPicPr>
        <p:blipFill>
          <a:blip r:embed="rId3"/>
          <a:stretch>
            <a:fillRect/>
          </a:stretch>
        </p:blipFill>
        <p:spPr>
          <a:xfrm>
            <a:off x="193963" y="2987697"/>
            <a:ext cx="10390910" cy="3229562"/>
          </a:xfrm>
          <a:prstGeom prst="rect">
            <a:avLst/>
          </a:prstGeom>
        </p:spPr>
      </p:pic>
      <p:sp>
        <p:nvSpPr>
          <p:cNvPr id="15" name="文本框 14">
            <a:extLst>
              <a:ext uri="{FF2B5EF4-FFF2-40B4-BE49-F238E27FC236}">
                <a16:creationId xmlns:a16="http://schemas.microsoft.com/office/drawing/2014/main" id="{C177CEF6-9300-4FDA-8668-F02D88CDC6F9}"/>
              </a:ext>
            </a:extLst>
          </p:cNvPr>
          <p:cNvSpPr txBox="1"/>
          <p:nvPr/>
        </p:nvSpPr>
        <p:spPr>
          <a:xfrm>
            <a:off x="517238" y="2741476"/>
            <a:ext cx="5696277"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3</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：近年来公司毛利率和净利率变化图（</a:t>
            </a:r>
            <a:r>
              <a:rPr lang="en-US" altLang="zh-CN"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a:t>
            </a:r>
            <a:r>
              <a:rPr lang="zh-CN" altLang="en-US" sz="1600" b="1" dirty="0">
                <a:solidFill>
                  <a:schemeClr val="accent1">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zh-CN" altLang="en-US" sz="1600" b="1" i="0" u="none" strike="noStrike" cap="none" spc="0" normalizeH="0" baseline="0" dirty="0">
              <a:ln>
                <a:noFill/>
              </a:ln>
              <a:solidFill>
                <a:schemeClr val="accent1">
                  <a:lumMod val="75000"/>
                </a:schemeClr>
              </a:solidFill>
              <a:effectLst/>
              <a:uFillTx/>
              <a:latin typeface="华文楷体" panose="02010600040101010101" pitchFamily="2" charset="-122"/>
              <a:ea typeface="华文楷体" panose="02010600040101010101" pitchFamily="2" charset="-122"/>
              <a:sym typeface="Noto Sans CJK SC Medium"/>
            </a:endParaRPr>
          </a:p>
        </p:txBody>
      </p:sp>
      <p:sp>
        <p:nvSpPr>
          <p:cNvPr id="16" name="文本框 15">
            <a:extLst>
              <a:ext uri="{FF2B5EF4-FFF2-40B4-BE49-F238E27FC236}">
                <a16:creationId xmlns:a16="http://schemas.microsoft.com/office/drawing/2014/main" id="{22E78F16-D777-48AD-A15B-C5F1D1E880BA}"/>
              </a:ext>
            </a:extLst>
          </p:cNvPr>
          <p:cNvSpPr txBox="1"/>
          <p:nvPr/>
        </p:nvSpPr>
        <p:spPr>
          <a:xfrm>
            <a:off x="122150" y="980691"/>
            <a:ext cx="11480495" cy="120032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just">
              <a:buFont typeface="Arial" panose="020B0604020202020204" pitchFamily="34" charset="0"/>
              <a:buChar char="•"/>
            </a:pPr>
            <a:r>
              <a:rPr lang="zh-CN" altLang="zh-CN" sz="1800" b="1" kern="100" dirty="0">
                <a:effectLst/>
                <a:latin typeface="华文楷体" panose="02010600040101010101" pitchFamily="2" charset="-122"/>
                <a:ea typeface="华文楷体" panose="02010600040101010101" pitchFamily="2" charset="-122"/>
                <a:cs typeface="Times New Roman" panose="02020603050405020304" pitchFamily="18" charset="0"/>
              </a:rPr>
              <a:t>毛利率略将，净利率波动大</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2016</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年以来，公司毛利率略有下降但总体仍保持在</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60%</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以上。相反，净利率的波动性比较大，经历过</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2015</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年不断扩充业务，销售费用不断提升，在毛利率较稳定的情况下使得净利率不断下降，甚至为负。但是经历过公司销售策略的调整，销售费用得到良好地控制，公司在毛利率略有下降的前提下仍然实现了净利率的提升。如图</a:t>
            </a:r>
            <a:r>
              <a:rPr lang="en-US"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3</a:t>
            </a:r>
            <a:r>
              <a:rPr lang="zh-CN" altLang="zh-CN" sz="1800" kern="100" dirty="0">
                <a:effectLst/>
                <a:latin typeface="华文楷体" panose="02010600040101010101" pitchFamily="2" charset="-122"/>
                <a:ea typeface="华文楷体" panose="02010600040101010101" pitchFamily="2" charset="-122"/>
                <a:cs typeface="Times New Roman" panose="02020603050405020304" pitchFamily="18" charset="0"/>
              </a:rPr>
              <a:t>所示。</a:t>
            </a:r>
          </a:p>
        </p:txBody>
      </p:sp>
      <p:sp>
        <p:nvSpPr>
          <p:cNvPr id="17" name="文本框 16">
            <a:extLst>
              <a:ext uri="{FF2B5EF4-FFF2-40B4-BE49-F238E27FC236}">
                <a16:creationId xmlns:a16="http://schemas.microsoft.com/office/drawing/2014/main" id="{63E3A664-E7EB-48B4-B4A7-A64C6DE6C036}"/>
              </a:ext>
            </a:extLst>
          </p:cNvPr>
          <p:cNvSpPr txBox="1"/>
          <p:nvPr/>
        </p:nvSpPr>
        <p:spPr>
          <a:xfrm>
            <a:off x="993059" y="6451926"/>
            <a:ext cx="2295085" cy="27699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just"/>
            <a:r>
              <a:rPr lang="zh-CN" altLang="zh-CN" sz="1200" b="1" kern="100" dirty="0">
                <a:effectLst/>
                <a:latin typeface="华文楷体" panose="02010600040101010101" pitchFamily="2" charset="-122"/>
                <a:ea typeface="华文楷体" panose="02010600040101010101" pitchFamily="2" charset="-122"/>
                <a:cs typeface="Times New Roman" panose="02020603050405020304" pitchFamily="18" charset="0"/>
              </a:rPr>
              <a:t>数据来源：新浪财经</a:t>
            </a:r>
          </a:p>
        </p:txBody>
      </p:sp>
    </p:spTree>
    <p:extLst>
      <p:ext uri="{BB962C8B-B14F-4D97-AF65-F5344CB8AC3E}">
        <p14:creationId xmlns:p14="http://schemas.microsoft.com/office/powerpoint/2010/main" val="1307936116"/>
      </p:ext>
    </p:extLst>
  </p:cSld>
  <p:clrMapOvr>
    <a:masterClrMapping/>
  </p:clrMapOvr>
  <mc:AlternateContent xmlns:mc="http://schemas.openxmlformats.org/markup-compatibility/2006" xmlns:p14="http://schemas.microsoft.com/office/powerpoint/2010/main">
    <mc:Choice Requires="p14">
      <p:transition spd="slow" p14:dur="1200" advClick="0" advTm="3000">
        <p:wipe/>
      </p:transition>
    </mc:Choice>
    <mc:Fallback xmlns="">
      <p:transition spd="slow" advClick="0" advTm="3000">
        <p:wipe/>
      </p:transition>
    </mc:Fallback>
  </mc:AlternateContent>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B166CA"/>
      </a:accent1>
      <a:accent2>
        <a:srgbClr val="7B67AD"/>
      </a:accent2>
      <a:accent3>
        <a:srgbClr val="682A7E"/>
      </a:accent3>
      <a:accent4>
        <a:srgbClr val="5E3376"/>
      </a:accent4>
      <a:accent5>
        <a:srgbClr val="995BA3"/>
      </a:accent5>
      <a:accent6>
        <a:srgbClr val="B095C5"/>
      </a:accent6>
      <a:hlink>
        <a:srgbClr val="0000FF"/>
      </a:hlink>
      <a:folHlink>
        <a:srgbClr val="FF00FF"/>
      </a:folHlink>
    </a:clrScheme>
    <a:fontScheme name="Office 主题​​">
      <a:majorFont>
        <a:latin typeface="Helvetica"/>
        <a:ea typeface="Helvetica"/>
        <a:cs typeface="Helvetica"/>
      </a:majorFont>
      <a:minorFont>
        <a:latin typeface="Noto Sans CJK SC DemiLight"/>
        <a:ea typeface="Noto Sans CJK SC DemiLight"/>
        <a:cs typeface="Noto Sans CJK SC DemiLight"/>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B166CA"/>
      </a:accent1>
      <a:accent2>
        <a:srgbClr val="7B67AD"/>
      </a:accent2>
      <a:accent3>
        <a:srgbClr val="682A7E"/>
      </a:accent3>
      <a:accent4>
        <a:srgbClr val="5E3376"/>
      </a:accent4>
      <a:accent5>
        <a:srgbClr val="995BA3"/>
      </a:accent5>
      <a:accent6>
        <a:srgbClr val="B095C5"/>
      </a:accent6>
      <a:hlink>
        <a:srgbClr val="0000FF"/>
      </a:hlink>
      <a:folHlink>
        <a:srgbClr val="FF00FF"/>
      </a:folHlink>
    </a:clrScheme>
    <a:fontScheme name="Office 主题​​">
      <a:majorFont>
        <a:latin typeface="Helvetica"/>
        <a:ea typeface="Helvetica"/>
        <a:cs typeface="Helvetica"/>
      </a:majorFont>
      <a:minorFont>
        <a:latin typeface="Noto Sans CJK SC DemiLight"/>
        <a:ea typeface="Noto Sans CJK SC DemiLight"/>
        <a:cs typeface="Noto Sans CJK SC DemiLight"/>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Noto Sans CJK SC Medium"/>
            <a:ea typeface="Noto Sans CJK SC Medium"/>
            <a:cs typeface="Noto Sans CJK SC Medium"/>
            <a:sym typeface="Noto Sans CJK SC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TotalTime>
  <Words>7549</Words>
  <Application>Microsoft Office PowerPoint</Application>
  <PresentationFormat>宽屏</PresentationFormat>
  <Paragraphs>1058</Paragraphs>
  <Slides>49</Slides>
  <Notes>46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49</vt:i4>
      </vt:variant>
    </vt:vector>
  </HeadingPairs>
  <TitlesOfParts>
    <vt:vector size="64" baseType="lpstr">
      <vt:lpstr>Noto Sans CJK SC Bold</vt:lpstr>
      <vt:lpstr>Noto Sans CJK SC DemiLight</vt:lpstr>
      <vt:lpstr>Noto Sans CJK SC Medium</vt:lpstr>
      <vt:lpstr>华光楷体一_CNKI</vt:lpstr>
      <vt:lpstr>华文仿宋</vt:lpstr>
      <vt:lpstr>华文楷体</vt:lpstr>
      <vt:lpstr>思源黑体 CN Bold</vt:lpstr>
      <vt:lpstr>宋体</vt:lpstr>
      <vt:lpstr>Arial</vt:lpstr>
      <vt:lpstr>Calibri</vt:lpstr>
      <vt:lpstr>Cambria Math</vt:lpstr>
      <vt:lpstr>Office 主题​​</vt:lpstr>
      <vt:lpstr>Equation</vt:lpstr>
      <vt:lpstr>MathType 7.0 Equation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侯世平</dc:creator>
  <cp:lastModifiedBy>侯世平</cp:lastModifiedBy>
  <cp:revision>231</cp:revision>
  <dcterms:created xsi:type="dcterms:W3CDTF">2021-04-24T11:18:08Z</dcterms:created>
  <dcterms:modified xsi:type="dcterms:W3CDTF">2022-03-28T05:08:46Z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4C9FA991D81F4B7AB518D1FA799E31E7</vt:lpwstr>
  </property>
  <property fmtid="{D5CDD505-2E9C-101B-9397-08002B2CF9AE}" pid="3" name="KSOProductBuildVer">
    <vt:lpwstr>2052-11.1.0.10356</vt:lpwstr>
  </property>
</Properties>
</file>